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" userDrawn="1">
          <p15:clr>
            <a:srgbClr val="A4A3A4"/>
          </p15:clr>
        </p15:guide>
        <p15:guide id="2" pos="226" userDrawn="1">
          <p15:clr>
            <a:srgbClr val="A4A3A4"/>
          </p15:clr>
        </p15:guide>
        <p15:guide id="3" pos="4513" userDrawn="1">
          <p15:clr>
            <a:srgbClr val="A4A3A4"/>
          </p15:clr>
        </p15:guide>
        <p15:guide id="4" orient="horz" pos="65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insbury, Lex" initials="GL" lastIdx="1" clrIdx="0">
    <p:extLst>
      <p:ext uri="{19B8F6BF-5375-455C-9EA6-DF929625EA0E}">
        <p15:presenceInfo xmlns:p15="http://schemas.microsoft.com/office/powerpoint/2012/main" userId="S-1-5-21-398162774-839671843-2079600828-37868" providerId="AD"/>
      </p:ext>
    </p:extLst>
  </p:cmAuthor>
  <p:cmAuthor id="2" name="Chisnell, Julia" initials="CJ" lastIdx="2" clrIdx="1">
    <p:extLst>
      <p:ext uri="{19B8F6BF-5375-455C-9EA6-DF929625EA0E}">
        <p15:presenceInfo xmlns:p15="http://schemas.microsoft.com/office/powerpoint/2012/main" userId="S-1-5-21-398162774-839671843-2079600828-325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74" autoAdjust="0"/>
    <p:restoredTop sz="91203" autoAdjust="0"/>
  </p:normalViewPr>
  <p:slideViewPr>
    <p:cSldViewPr snapToGrid="0" showGuides="1">
      <p:cViewPr>
        <p:scale>
          <a:sx n="100" d="100"/>
          <a:sy n="100" d="100"/>
        </p:scale>
        <p:origin x="1056" y="72"/>
      </p:cViewPr>
      <p:guideLst>
        <p:guide orient="horz" pos="215"/>
        <p:guide pos="226"/>
        <p:guide pos="4513"/>
        <p:guide orient="horz" pos="65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846D3DBC-0986-4F63-963A-4DEC44D09E4A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71554AE0-9447-4FCA-92AA-B2A7C5674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00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7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1"/>
            <a:ext cx="6520220" cy="6406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5809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566997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750" indent="-141750" algn="l" defTabSz="56699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25247" indent="-141750" algn="l" defTabSz="566997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745" indent="-141750" algn="l" defTabSz="566997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241" kern="1200">
          <a:solidFill>
            <a:schemeClr val="tx1"/>
          </a:solidFill>
          <a:latin typeface="+mn-lt"/>
          <a:ea typeface="+mn-ea"/>
          <a:cs typeface="+mn-cs"/>
        </a:defRPr>
      </a:lvl3pPr>
      <a:lvl4pPr marL="992244" indent="-141750" algn="l" defTabSz="566997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742" indent="-141750" algn="l" defTabSz="566997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9241" indent="-141750" algn="l" defTabSz="566997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739" indent="-141750" algn="l" defTabSz="566997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237" indent="-141750" algn="l" defTabSz="566997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735" indent="-141750" algn="l" defTabSz="566997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6997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499" algn="l" defTabSz="566997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6997" algn="l" defTabSz="566997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496" algn="l" defTabSz="566997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3994" algn="l" defTabSz="566997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492" algn="l" defTabSz="566997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0990" algn="l" defTabSz="566997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487" algn="l" defTabSz="566997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7986" algn="l" defTabSz="566997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rackandtrace@torbay.gov.u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own Arrow 20"/>
          <p:cNvSpPr/>
          <p:nvPr/>
        </p:nvSpPr>
        <p:spPr>
          <a:xfrm>
            <a:off x="3388922" y="6277587"/>
            <a:ext cx="222556" cy="449312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42" name="Down Arrow 41"/>
          <p:cNvSpPr/>
          <p:nvPr/>
        </p:nvSpPr>
        <p:spPr>
          <a:xfrm>
            <a:off x="3375507" y="3120473"/>
            <a:ext cx="222556" cy="641156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53" name="Down Arrow 52"/>
          <p:cNvSpPr/>
          <p:nvPr/>
        </p:nvSpPr>
        <p:spPr>
          <a:xfrm>
            <a:off x="3379942" y="7569525"/>
            <a:ext cx="222556" cy="449312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49" name="Down Arrow 48"/>
          <p:cNvSpPr/>
          <p:nvPr/>
        </p:nvSpPr>
        <p:spPr>
          <a:xfrm>
            <a:off x="3366086" y="2508033"/>
            <a:ext cx="222556" cy="449312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26" name="TextBox 25"/>
          <p:cNvSpPr txBox="1"/>
          <p:nvPr/>
        </p:nvSpPr>
        <p:spPr>
          <a:xfrm>
            <a:off x="396020" y="9404012"/>
            <a:ext cx="6573176" cy="7694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chemeClr val="tx2"/>
                </a:solidFill>
              </a:rPr>
              <a:t>If someone reports that they have had a positive result for COVID please call for advice and guidance</a:t>
            </a:r>
          </a:p>
          <a:p>
            <a:pPr algn="ctr"/>
            <a:endParaRPr lang="en-GB" sz="1100" dirty="0">
              <a:solidFill>
                <a:schemeClr val="tx2"/>
              </a:solidFill>
            </a:endParaRPr>
          </a:p>
          <a:p>
            <a:pPr algn="ctr"/>
            <a:r>
              <a:rPr lang="en-GB" sz="1100" dirty="0" smtClean="0">
                <a:solidFill>
                  <a:schemeClr val="tx2"/>
                </a:solidFill>
              </a:rPr>
              <a:t>If there are problems or concerns at any part of this process </a:t>
            </a:r>
          </a:p>
          <a:p>
            <a:pPr algn="ctr"/>
            <a:r>
              <a:rPr lang="en-GB" sz="1100" dirty="0" smtClean="0">
                <a:solidFill>
                  <a:schemeClr val="tx2"/>
                </a:solidFill>
              </a:rPr>
              <a:t>please contact Torbay Council Public Health </a:t>
            </a:r>
            <a:r>
              <a:rPr lang="en-GB" sz="1100" dirty="0"/>
              <a:t>on </a:t>
            </a:r>
            <a:r>
              <a:rPr lang="en-GB" sz="1100" b="1" spc="-50" dirty="0"/>
              <a:t>01803 208030 </a:t>
            </a:r>
            <a:r>
              <a:rPr lang="en-GB" sz="1100" b="1" spc="-50" dirty="0" smtClean="0"/>
              <a:t>(9am - 6pm </a:t>
            </a:r>
            <a:r>
              <a:rPr lang="en-GB" sz="1100" b="1" spc="-50" dirty="0"/>
              <a:t>7 days) </a:t>
            </a:r>
            <a:r>
              <a:rPr lang="en-GB" sz="1100" dirty="0" smtClean="0">
                <a:solidFill>
                  <a:schemeClr val="tx2"/>
                </a:solidFill>
              </a:rPr>
              <a:t>.</a:t>
            </a:r>
            <a:endParaRPr lang="en-GB" sz="1100" dirty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6757" y="7414211"/>
            <a:ext cx="6590998" cy="430887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Clean and disinfect </a:t>
            </a:r>
            <a:r>
              <a:rPr lang="en-GB" sz="1100" dirty="0" smtClean="0"/>
              <a:t>areas used by the symptomatic person </a:t>
            </a:r>
            <a:r>
              <a:rPr lang="en-GB" sz="1100" dirty="0" smtClean="0">
                <a:solidFill>
                  <a:schemeClr val="tx2"/>
                </a:solidFill>
              </a:rPr>
              <a:t>– </a:t>
            </a:r>
            <a:r>
              <a:rPr lang="en-GB" sz="1100" dirty="0">
                <a:solidFill>
                  <a:schemeClr val="tx2"/>
                </a:solidFill>
              </a:rPr>
              <a:t>ensure appropriate PPE (gloves and apron) are used</a:t>
            </a:r>
            <a:r>
              <a:rPr lang="en-GB" sz="1100" dirty="0" smtClean="0">
                <a:solidFill>
                  <a:schemeClr val="tx2"/>
                </a:solidFill>
              </a:rPr>
              <a:t>. Maintain social distancing measures. You </a:t>
            </a:r>
            <a:r>
              <a:rPr lang="en-GB" sz="1100" b="1" dirty="0" smtClean="0">
                <a:solidFill>
                  <a:schemeClr val="tx2"/>
                </a:solidFill>
              </a:rPr>
              <a:t>do not </a:t>
            </a:r>
            <a:r>
              <a:rPr lang="en-GB" sz="1100" dirty="0" smtClean="0">
                <a:solidFill>
                  <a:schemeClr val="tx2"/>
                </a:solidFill>
              </a:rPr>
              <a:t>need to close the premises.</a:t>
            </a:r>
            <a:endParaRPr lang="en-GB" sz="1100" dirty="0">
              <a:solidFill>
                <a:schemeClr val="tx2"/>
              </a:solidFill>
            </a:endParaRPr>
          </a:p>
        </p:txBody>
      </p:sp>
      <p:sp>
        <p:nvSpPr>
          <p:cNvPr id="22" name="Down Arrow 21"/>
          <p:cNvSpPr/>
          <p:nvPr/>
        </p:nvSpPr>
        <p:spPr>
          <a:xfrm>
            <a:off x="3432501" y="8265638"/>
            <a:ext cx="222556" cy="449312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048" y="511130"/>
            <a:ext cx="216217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17246" y="442119"/>
            <a:ext cx="500433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COVID-19 CHECKLIST- 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Street Homelessness/Homeless Settings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5438" y="1364515"/>
            <a:ext cx="6573599" cy="338554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</a:rPr>
              <a:t>Is there someone with symptoms of COVID19 </a:t>
            </a:r>
            <a:r>
              <a:rPr lang="en-GB" sz="1400" dirty="0" smtClean="0">
                <a:solidFill>
                  <a:schemeClr val="bg1"/>
                </a:solidFill>
              </a:rPr>
              <a:t>in your setting?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1748" y="8718284"/>
            <a:ext cx="6582298" cy="430887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tx2"/>
                </a:solidFill>
              </a:rPr>
              <a:t>It is important to maintain confidentiality so please </a:t>
            </a:r>
            <a:r>
              <a:rPr lang="en-GB" sz="1100" b="1" dirty="0" smtClean="0">
                <a:solidFill>
                  <a:schemeClr val="tx2"/>
                </a:solidFill>
              </a:rPr>
              <a:t>DO </a:t>
            </a:r>
            <a:r>
              <a:rPr lang="en-GB" sz="1100" b="1" dirty="0">
                <a:solidFill>
                  <a:schemeClr val="tx2"/>
                </a:solidFill>
              </a:rPr>
              <a:t>NOT </a:t>
            </a:r>
            <a:r>
              <a:rPr lang="en-GB" sz="1100" dirty="0">
                <a:solidFill>
                  <a:schemeClr val="tx2"/>
                </a:solidFill>
              </a:rPr>
              <a:t>discuss with </a:t>
            </a:r>
            <a:r>
              <a:rPr lang="en-GB" sz="1100" dirty="0" smtClean="0">
                <a:solidFill>
                  <a:schemeClr val="tx2"/>
                </a:solidFill>
              </a:rPr>
              <a:t>others apart from people in your setting that are required to be informed </a:t>
            </a:r>
            <a:endParaRPr lang="en-GB" sz="1100" dirty="0">
              <a:solidFill>
                <a:schemeClr val="tx2"/>
              </a:solidFill>
            </a:endParaRPr>
          </a:p>
        </p:txBody>
      </p:sp>
      <p:sp>
        <p:nvSpPr>
          <p:cNvPr id="55" name="Down Arrow 54"/>
          <p:cNvSpPr/>
          <p:nvPr/>
        </p:nvSpPr>
        <p:spPr>
          <a:xfrm>
            <a:off x="3365736" y="3751446"/>
            <a:ext cx="222556" cy="641156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79" name="TextBox 78"/>
          <p:cNvSpPr txBox="1"/>
          <p:nvPr/>
        </p:nvSpPr>
        <p:spPr>
          <a:xfrm>
            <a:off x="405318" y="3747662"/>
            <a:ext cx="6573598" cy="430887"/>
          </a:xfrm>
          <a:prstGeom prst="rect">
            <a:avLst/>
          </a:prstGeom>
          <a:solidFill>
            <a:schemeClr val="bg1"/>
          </a:solidFill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100" dirty="0" smtClean="0"/>
              <a:t>If you are able to do so safely, </a:t>
            </a:r>
            <a:r>
              <a:rPr lang="en-GB" sz="1100" dirty="0"/>
              <a:t>isolate </a:t>
            </a:r>
            <a:r>
              <a:rPr lang="en-GB" sz="1100" dirty="0" smtClean="0"/>
              <a:t>the person with symptoms away </a:t>
            </a:r>
            <a:r>
              <a:rPr lang="en-GB" sz="1100" dirty="0"/>
              <a:t>from </a:t>
            </a:r>
            <a:r>
              <a:rPr lang="en-GB" sz="1100" dirty="0" smtClean="0"/>
              <a:t>others and maintain a 2m distance wherever possible. Appropriate PPE should be used. </a:t>
            </a:r>
            <a:endParaRPr lang="en-GB" sz="1100" dirty="0"/>
          </a:p>
        </p:txBody>
      </p:sp>
      <p:sp>
        <p:nvSpPr>
          <p:cNvPr id="64" name="Down Arrow 63"/>
          <p:cNvSpPr/>
          <p:nvPr/>
        </p:nvSpPr>
        <p:spPr>
          <a:xfrm>
            <a:off x="3388922" y="6975632"/>
            <a:ext cx="222556" cy="449312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54" name="TextBox 53"/>
          <p:cNvSpPr txBox="1"/>
          <p:nvPr/>
        </p:nvSpPr>
        <p:spPr>
          <a:xfrm>
            <a:off x="401925" y="4382682"/>
            <a:ext cx="6586080" cy="2123658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Call Torbay </a:t>
            </a:r>
            <a:r>
              <a:rPr lang="en-GB" sz="1100" dirty="0"/>
              <a:t>Council Public Health immediately on </a:t>
            </a:r>
            <a:r>
              <a:rPr lang="en-GB" sz="1100" b="1" spc="-50" dirty="0"/>
              <a:t>01803 208030 </a:t>
            </a:r>
            <a:r>
              <a:rPr lang="en-GB" sz="1100" b="1" spc="-50" dirty="0" smtClean="0"/>
              <a:t>(9am – 6pm 7 days) </a:t>
            </a:r>
            <a:r>
              <a:rPr lang="en-GB" sz="1100" spc="-50" dirty="0" smtClean="0"/>
              <a:t>who will advise you on next steps including access to a test and support for isolation</a:t>
            </a:r>
            <a:r>
              <a:rPr lang="en-GB" sz="1100" spc="-50" dirty="0" smtClean="0"/>
              <a:t>. </a:t>
            </a:r>
            <a:endParaRPr lang="en-GB" sz="1100" spc="-50" dirty="0" smtClean="0"/>
          </a:p>
          <a:p>
            <a:endParaRPr lang="en-GB" sz="1100" b="1" spc="-50" dirty="0"/>
          </a:p>
          <a:p>
            <a:r>
              <a:rPr lang="en-GB" sz="1100" dirty="0" smtClean="0">
                <a:solidFill>
                  <a:schemeClr val="tx2"/>
                </a:solidFill>
              </a:rPr>
              <a:t>Useful information to have collected about the person with symptoms include: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2"/>
                </a:solidFill>
              </a:rPr>
              <a:t>Name </a:t>
            </a:r>
            <a:r>
              <a:rPr lang="en-GB" sz="1100" dirty="0">
                <a:solidFill>
                  <a:schemeClr val="tx2"/>
                </a:solidFill>
              </a:rPr>
              <a:t>of </a:t>
            </a:r>
            <a:r>
              <a:rPr lang="en-GB" sz="1100" dirty="0" smtClean="0">
                <a:solidFill>
                  <a:schemeClr val="tx2"/>
                </a:solidFill>
              </a:rPr>
              <a:t>person</a:t>
            </a:r>
            <a:endParaRPr lang="en-GB" sz="1100" dirty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2"/>
                </a:solidFill>
              </a:rPr>
              <a:t>Date of </a:t>
            </a:r>
            <a:r>
              <a:rPr lang="en-GB" sz="1100" dirty="0" smtClean="0">
                <a:solidFill>
                  <a:schemeClr val="tx2"/>
                </a:solidFill>
              </a:rPr>
              <a:t>birth</a:t>
            </a:r>
            <a:endParaRPr lang="en-GB" sz="1100" dirty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2"/>
                </a:solidFill>
              </a:rPr>
              <a:t>What symptoms they have and when they may have started</a:t>
            </a:r>
            <a:endParaRPr lang="en-GB" sz="1100" dirty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2"/>
                </a:solidFill>
              </a:rPr>
              <a:t>Details of where they are staying (room </a:t>
            </a:r>
            <a:r>
              <a:rPr lang="en-GB" sz="1100" dirty="0">
                <a:solidFill>
                  <a:schemeClr val="tx2"/>
                </a:solidFill>
              </a:rPr>
              <a:t>number/address of </a:t>
            </a:r>
            <a:r>
              <a:rPr lang="en-GB" sz="1100" dirty="0" smtClean="0">
                <a:solidFill>
                  <a:schemeClr val="tx2"/>
                </a:solidFill>
              </a:rPr>
              <a:t>temp accommodation)</a:t>
            </a:r>
            <a:endParaRPr lang="en-GB" sz="1100" dirty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2"/>
                </a:solidFill>
              </a:rPr>
              <a:t>Details of anyone </a:t>
            </a:r>
            <a:r>
              <a:rPr lang="en-GB" sz="1100" dirty="0" smtClean="0">
                <a:solidFill>
                  <a:schemeClr val="tx2"/>
                </a:solidFill>
              </a:rPr>
              <a:t>they </a:t>
            </a:r>
            <a:r>
              <a:rPr lang="en-GB" sz="1100" dirty="0">
                <a:solidFill>
                  <a:schemeClr val="tx2"/>
                </a:solidFill>
              </a:rPr>
              <a:t>are sharing a room with.(household)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2"/>
                </a:solidFill>
              </a:rPr>
              <a:t>Contact details - telephone number?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2"/>
                </a:solidFill>
              </a:rPr>
              <a:t>Do they have an email address and access to email on a phone?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2"/>
                </a:solidFill>
              </a:rPr>
              <a:t>Does the person have a key worker from the council??</a:t>
            </a:r>
            <a:endParaRPr lang="en-GB" sz="1100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6738" y="8008063"/>
            <a:ext cx="6582298" cy="430887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If </a:t>
            </a:r>
            <a:r>
              <a:rPr lang="en-GB" sz="1100" dirty="0"/>
              <a:t>at any time you feel </a:t>
            </a:r>
            <a:r>
              <a:rPr lang="en-GB" sz="1100" dirty="0" smtClean="0"/>
              <a:t>medical advice is required </a:t>
            </a:r>
            <a:r>
              <a:rPr lang="en-GB" sz="1100" dirty="0"/>
              <a:t>then follow usual practice and contact NHS 111, GP, or 999 if it is an emergency</a:t>
            </a:r>
            <a:r>
              <a:rPr lang="en-GB" sz="1100" dirty="0" smtClean="0"/>
              <a:t>. Inform the call handler that the person has symptoms of COVID19.</a:t>
            </a:r>
            <a:endParaRPr lang="en-GB" sz="1100" dirty="0"/>
          </a:p>
        </p:txBody>
      </p:sp>
      <p:sp>
        <p:nvSpPr>
          <p:cNvPr id="81" name="TextBox 80"/>
          <p:cNvSpPr txBox="1"/>
          <p:nvPr/>
        </p:nvSpPr>
        <p:spPr>
          <a:xfrm>
            <a:off x="425437" y="2972934"/>
            <a:ext cx="6573599" cy="600164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spc="-50" dirty="0" smtClean="0"/>
              <a:t>If yes, let </a:t>
            </a:r>
            <a:r>
              <a:rPr lang="en-GB" sz="1100" spc="-50" dirty="0"/>
              <a:t>the </a:t>
            </a:r>
            <a:r>
              <a:rPr lang="en-GB" sz="1100" spc="-50" dirty="0" smtClean="0"/>
              <a:t>person </a:t>
            </a:r>
            <a:r>
              <a:rPr lang="en-GB" sz="1100" spc="-50" dirty="0"/>
              <a:t>know that these are symptoms of COVID19 and that you can help them to get a test and support to isolate while they wait for their </a:t>
            </a:r>
            <a:r>
              <a:rPr lang="en-GB" sz="1100" spc="-50" dirty="0" smtClean="0"/>
              <a:t>results. Let them know that you will be contacting Torbay Council Public Health to organise this. </a:t>
            </a:r>
            <a:endParaRPr lang="en-GB" sz="1100" spc="-50" dirty="0"/>
          </a:p>
        </p:txBody>
      </p:sp>
      <p:sp>
        <p:nvSpPr>
          <p:cNvPr id="74" name="TextBox 73"/>
          <p:cNvSpPr txBox="1"/>
          <p:nvPr/>
        </p:nvSpPr>
        <p:spPr>
          <a:xfrm>
            <a:off x="446757" y="1832914"/>
            <a:ext cx="6552280" cy="938719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Have you identified someone </a:t>
            </a:r>
            <a:r>
              <a:rPr lang="en-GB" sz="1100" dirty="0" smtClean="0"/>
              <a:t>in/using </a:t>
            </a:r>
            <a:r>
              <a:rPr lang="en-GB" sz="1100" dirty="0" smtClean="0"/>
              <a:t>your setting that has one or more of the following </a:t>
            </a:r>
            <a:r>
              <a:rPr lang="en-GB" sz="1100" b="1" dirty="0" smtClean="0"/>
              <a:t>symptoms?</a:t>
            </a:r>
            <a:endParaRPr lang="en-GB" sz="1100" spc="-5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A </a:t>
            </a:r>
            <a:r>
              <a:rPr lang="en-GB" sz="1100" dirty="0"/>
              <a:t>persistent, or continuous, cough (coughing for more than an hour, or 3 or more coughing episodes in 24 hours)  </a:t>
            </a:r>
            <a:r>
              <a:rPr lang="en-GB" sz="1100" dirty="0" smtClean="0"/>
              <a:t>- for people with an existing cough, this may be worse than normal</a:t>
            </a:r>
            <a:endParaRPr lang="en-GB" sz="11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Fever / hot to touch</a:t>
            </a:r>
            <a:endParaRPr lang="en-GB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Loss of or change in sense of taste or smell</a:t>
            </a:r>
            <a:r>
              <a:rPr lang="en-GB" sz="1100" dirty="0" smtClean="0"/>
              <a:t>.</a:t>
            </a:r>
            <a:endParaRPr lang="en-GB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427398" y="6708099"/>
            <a:ext cx="6590998" cy="430887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tx2"/>
                </a:solidFill>
              </a:rPr>
              <a:t>If out of hours, leave message on voicemail and email the above details to:  </a:t>
            </a:r>
            <a:r>
              <a:rPr lang="en-GB" sz="1100" dirty="0" smtClean="0">
                <a:solidFill>
                  <a:schemeClr val="tx2"/>
                </a:solidFill>
                <a:hlinkClick r:id="rId3"/>
              </a:rPr>
              <a:t>trackand</a:t>
            </a:r>
            <a:r>
              <a:rPr lang="en-GB" sz="1100" dirty="0" smtClean="0">
                <a:solidFill>
                  <a:schemeClr val="tx2"/>
                </a:solidFill>
                <a:hlinkClick r:id="rId3"/>
              </a:rPr>
              <a:t>trace@torbay.gov.uk</a:t>
            </a:r>
            <a:r>
              <a:rPr lang="en-GB" sz="1100" dirty="0" smtClean="0">
                <a:solidFill>
                  <a:schemeClr val="tx2"/>
                </a:solidFill>
              </a:rPr>
              <a:t>   Ask person to isolate at their </a:t>
            </a:r>
            <a:r>
              <a:rPr lang="en-GB" sz="1100" smtClean="0">
                <a:solidFill>
                  <a:schemeClr val="tx2"/>
                </a:solidFill>
              </a:rPr>
              <a:t>accommodation and away from others. </a:t>
            </a:r>
            <a:r>
              <a:rPr lang="en-GB" sz="1100" smtClean="0">
                <a:solidFill>
                  <a:schemeClr val="tx2"/>
                </a:solidFill>
              </a:rPr>
              <a:t>                                                                     </a:t>
            </a:r>
            <a:endParaRPr lang="en-GB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18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uncil_2020">
  <a:themeElements>
    <a:clrScheme name="Custom 1">
      <a:dk1>
        <a:srgbClr val="000000"/>
      </a:dk1>
      <a:lt1>
        <a:sysClr val="window" lastClr="FFFFFF"/>
      </a:lt1>
      <a:dk2>
        <a:srgbClr val="000000"/>
      </a:dk2>
      <a:lt2>
        <a:srgbClr val="E7E6E6"/>
      </a:lt2>
      <a:accent1>
        <a:srgbClr val="009CDE"/>
      </a:accent1>
      <a:accent2>
        <a:srgbClr val="FF585D"/>
      </a:accent2>
      <a:accent3>
        <a:srgbClr val="00A74A"/>
      </a:accent3>
      <a:accent4>
        <a:srgbClr val="FFBF3F"/>
      </a:accent4>
      <a:accent5>
        <a:srgbClr val="00A499"/>
      </a:accent5>
      <a:accent6>
        <a:srgbClr val="DB3EB1"/>
      </a:accent6>
      <a:hlink>
        <a:srgbClr val="002F6C"/>
      </a:hlink>
      <a:folHlink>
        <a:srgbClr val="002F6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16_ActionCard_flowchart Part 2 Template V2 140720" id="{FB47A0CE-31A6-4D96-9284-3FD19AD03598}" vid="{D15BA14D-550E-43D8-948A-77B4C0A7325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20116_ActionCard_flowchart Part 2 Template V2 140720</Template>
  <TotalTime>4823</TotalTime>
  <Words>463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council_2020</vt:lpstr>
      <vt:lpstr>PowerPoint Presentation</vt:lpstr>
    </vt:vector>
  </TitlesOfParts>
  <Company>Torbay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Sainsbury, Candice</dc:creator>
  <cp:lastModifiedBy>Ridalls Sarah</cp:lastModifiedBy>
  <cp:revision>83</cp:revision>
  <dcterms:created xsi:type="dcterms:W3CDTF">2020-07-14T13:12:10Z</dcterms:created>
  <dcterms:modified xsi:type="dcterms:W3CDTF">2020-10-15T15:37:26Z</dcterms:modified>
</cp:coreProperties>
</file>