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35" r:id="rId2"/>
    <p:sldId id="334" r:id="rId3"/>
    <p:sldId id="452" r:id="rId4"/>
    <p:sldId id="331" r:id="rId5"/>
    <p:sldId id="436" r:id="rId6"/>
    <p:sldId id="416" r:id="rId7"/>
    <p:sldId id="453" r:id="rId8"/>
    <p:sldId id="454" r:id="rId9"/>
    <p:sldId id="457" r:id="rId10"/>
    <p:sldId id="458" r:id="rId11"/>
    <p:sldId id="450" r:id="rId12"/>
    <p:sldId id="459" r:id="rId13"/>
    <p:sldId id="460" r:id="rId14"/>
    <p:sldId id="461" r:id="rId15"/>
    <p:sldId id="463" r:id="rId16"/>
    <p:sldId id="462" r:id="rId17"/>
    <p:sldId id="414" r:id="rId18"/>
    <p:sldId id="337" r:id="rId19"/>
    <p:sldId id="438" r:id="rId20"/>
    <p:sldId id="437" r:id="rId21"/>
    <p:sldId id="356" r:id="rId22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sborne, Anne" initials="OA" lastIdx="1" clrIdx="0">
    <p:extLst>
      <p:ext uri="{19B8F6BF-5375-455C-9EA6-DF929625EA0E}">
        <p15:presenceInfo xmlns:p15="http://schemas.microsoft.com/office/powerpoint/2012/main" userId="S-1-5-21-398162774-839671843-2079600828-340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BD01"/>
    <a:srgbClr val="0B009C"/>
    <a:srgbClr val="21009C"/>
    <a:srgbClr val="0000CC"/>
    <a:srgbClr val="FF99FF"/>
    <a:srgbClr val="00FF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0" autoAdjust="0"/>
    <p:restoredTop sz="94434" autoAdjust="0"/>
  </p:normalViewPr>
  <p:slideViewPr>
    <p:cSldViewPr>
      <p:cViewPr varScale="1">
        <p:scale>
          <a:sx n="67" d="100"/>
          <a:sy n="67" d="100"/>
        </p:scale>
        <p:origin x="378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7030A0"/>
                </a:solidFill>
                <a:latin typeface="+mn-lt"/>
                <a:ea typeface="+mn-ea"/>
                <a:cs typeface="+mn-cs"/>
              </a:defRPr>
            </a:pPr>
            <a:r>
              <a:rPr lang="en-GB" sz="2400" b="1" dirty="0" smtClean="0">
                <a:solidFill>
                  <a:srgbClr val="7030A0"/>
                </a:solidFill>
              </a:rPr>
              <a:t>Significant</a:t>
            </a:r>
            <a:r>
              <a:rPr lang="en-GB" sz="2400" b="1" baseline="0" dirty="0" smtClean="0">
                <a:solidFill>
                  <a:srgbClr val="7030A0"/>
                </a:solidFill>
              </a:rPr>
              <a:t> and Sustained Progress</a:t>
            </a:r>
            <a:endParaRPr lang="en-GB" sz="2400" b="1" dirty="0">
              <a:solidFill>
                <a:srgbClr val="7030A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7030A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Target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mmm\-yy</c:formatCode>
                <c:ptCount val="8"/>
                <c:pt idx="0">
                  <c:v>43344</c:v>
                </c:pt>
                <c:pt idx="1">
                  <c:v>43435</c:v>
                </c:pt>
                <c:pt idx="2">
                  <c:v>43497</c:v>
                </c:pt>
                <c:pt idx="3">
                  <c:v>43525</c:v>
                </c:pt>
                <c:pt idx="4">
                  <c:v>43586</c:v>
                </c:pt>
                <c:pt idx="5">
                  <c:v>43709</c:v>
                </c:pt>
                <c:pt idx="6">
                  <c:v>43800</c:v>
                </c:pt>
                <c:pt idx="7">
                  <c:v>43831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200</c:v>
                </c:pt>
                <c:pt idx="1">
                  <c:v>295</c:v>
                </c:pt>
                <c:pt idx="2">
                  <c:v>405</c:v>
                </c:pt>
                <c:pt idx="3">
                  <c:v>460</c:v>
                </c:pt>
                <c:pt idx="4">
                  <c:v>548</c:v>
                </c:pt>
                <c:pt idx="5">
                  <c:v>800</c:v>
                </c:pt>
                <c:pt idx="6">
                  <c:v>959</c:v>
                </c:pt>
                <c:pt idx="7">
                  <c:v>1000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Achieved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mmm\-yy</c:formatCode>
                <c:ptCount val="8"/>
                <c:pt idx="0">
                  <c:v>43344</c:v>
                </c:pt>
                <c:pt idx="1">
                  <c:v>43435</c:v>
                </c:pt>
                <c:pt idx="2">
                  <c:v>43497</c:v>
                </c:pt>
                <c:pt idx="3">
                  <c:v>43525</c:v>
                </c:pt>
                <c:pt idx="4">
                  <c:v>43586</c:v>
                </c:pt>
                <c:pt idx="5">
                  <c:v>43709</c:v>
                </c:pt>
                <c:pt idx="6">
                  <c:v>43800</c:v>
                </c:pt>
                <c:pt idx="7">
                  <c:v>43831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246</c:v>
                </c:pt>
                <c:pt idx="1">
                  <c:v>386</c:v>
                </c:pt>
                <c:pt idx="2">
                  <c:v>534</c:v>
                </c:pt>
                <c:pt idx="3">
                  <c:v>590</c:v>
                </c:pt>
                <c:pt idx="4">
                  <c:v>703</c:v>
                </c:pt>
                <c:pt idx="5">
                  <c:v>807</c:v>
                </c:pt>
                <c:pt idx="6">
                  <c:v>959</c:v>
                </c:pt>
                <c:pt idx="7">
                  <c:v>1005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mmm\-yy</c:formatCode>
                <c:ptCount val="8"/>
                <c:pt idx="0">
                  <c:v>43344</c:v>
                </c:pt>
                <c:pt idx="1">
                  <c:v>43435</c:v>
                </c:pt>
                <c:pt idx="2">
                  <c:v>43497</c:v>
                </c:pt>
                <c:pt idx="3">
                  <c:v>43525</c:v>
                </c:pt>
                <c:pt idx="4">
                  <c:v>43586</c:v>
                </c:pt>
                <c:pt idx="5">
                  <c:v>43709</c:v>
                </c:pt>
                <c:pt idx="6">
                  <c:v>43800</c:v>
                </c:pt>
                <c:pt idx="7">
                  <c:v>43831</c:v>
                </c:pt>
              </c:numCache>
            </c:numRef>
          </c:cat>
          <c:val>
            <c:numRef>
              <c:f>Sheet1!$D$2:$D$9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8587696"/>
        <c:axId val="465984480"/>
      </c:lineChart>
      <c:dateAx>
        <c:axId val="28858769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5984480"/>
        <c:crosses val="autoZero"/>
        <c:auto val="1"/>
        <c:lblOffset val="100"/>
        <c:baseTimeUnit val="months"/>
      </c:dateAx>
      <c:valAx>
        <c:axId val="46598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587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96164-6CC4-44CA-AF64-11B850FA7522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9F2F5-5A88-4775-A3BF-39E1E5E0ED8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591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F2F5-5A88-4775-A3BF-39E1E5E0ED8E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57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F2F5-5A88-4775-A3BF-39E1E5E0ED8E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41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F2F5-5A88-4775-A3BF-39E1E5E0ED8E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10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FDA7-8874-41A3-99C4-2C30B5064104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1A3E6-2C88-4CC2-A504-DB0BDE4AB1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FDA7-8874-41A3-99C4-2C30B5064104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1A3E6-2C88-4CC2-A504-DB0BDE4AB1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FDA7-8874-41A3-99C4-2C30B5064104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1A3E6-2C88-4CC2-A504-DB0BDE4AB1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FDA7-8874-41A3-99C4-2C30B5064104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1A3E6-2C88-4CC2-A504-DB0BDE4AB1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FDA7-8874-41A3-99C4-2C30B5064104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1A3E6-2C88-4CC2-A504-DB0BDE4AB1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FDA7-8874-41A3-99C4-2C30B5064104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1A3E6-2C88-4CC2-A504-DB0BDE4AB1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FDA7-8874-41A3-99C4-2C30B5064104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1A3E6-2C88-4CC2-A504-DB0BDE4AB1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FDA7-8874-41A3-99C4-2C30B5064104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1A3E6-2C88-4CC2-A504-DB0BDE4AB1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FDA7-8874-41A3-99C4-2C30B5064104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1A3E6-2C88-4CC2-A504-DB0BDE4AB1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FDA7-8874-41A3-99C4-2C30B5064104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1A3E6-2C88-4CC2-A504-DB0BDE4AB1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FDA7-8874-41A3-99C4-2C30B5064104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1A3E6-2C88-4CC2-A504-DB0BDE4AB1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7FDA7-8874-41A3-99C4-2C30B5064104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1A3E6-2C88-4CC2-A504-DB0BDE4AB1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upporting.familiesperformance@torbay.gov.u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orbay.gov.uk/stf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755775"/>
          </a:xfrm>
        </p:spPr>
        <p:txBody>
          <a:bodyPr>
            <a:noAutofit/>
          </a:bodyPr>
          <a:lstStyle/>
          <a:p>
            <a:r>
              <a:rPr lang="en-GB" sz="6000" dirty="0" smtClean="0">
                <a:solidFill>
                  <a:srgbClr val="21009C"/>
                </a:solidFill>
              </a:rPr>
              <a:t>Torbay Early Help </a:t>
            </a:r>
            <a:br>
              <a:rPr lang="en-GB" sz="6000" dirty="0" smtClean="0">
                <a:solidFill>
                  <a:srgbClr val="21009C"/>
                </a:solidFill>
              </a:rPr>
            </a:br>
            <a:r>
              <a:rPr lang="en-GB" sz="6000" dirty="0" smtClean="0">
                <a:solidFill>
                  <a:srgbClr val="21009C"/>
                </a:solidFill>
              </a:rPr>
              <a:t>Network Meeting</a:t>
            </a:r>
            <a:endParaRPr lang="en-GB" sz="6000" dirty="0">
              <a:solidFill>
                <a:srgbClr val="21009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032647"/>
            <a:ext cx="6400800" cy="1259061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srgbClr val="7030A0"/>
                </a:solidFill>
              </a:rPr>
              <a:t>23</a:t>
            </a:r>
            <a:r>
              <a:rPr lang="en-GB" sz="4400" baseline="30000" dirty="0" smtClean="0">
                <a:solidFill>
                  <a:srgbClr val="7030A0"/>
                </a:solidFill>
              </a:rPr>
              <a:t>rd</a:t>
            </a:r>
            <a:r>
              <a:rPr lang="en-GB" sz="4400" dirty="0" smtClean="0">
                <a:solidFill>
                  <a:srgbClr val="7030A0"/>
                </a:solidFill>
              </a:rPr>
              <a:t> January 2020</a:t>
            </a:r>
            <a:endParaRPr lang="en-GB" sz="4400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04" y="-33252"/>
            <a:ext cx="5454866" cy="101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4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Supporting Families has been extended until March 2021</a:t>
            </a:r>
          </a:p>
          <a:p>
            <a:pPr marL="0" indent="0">
              <a:buNone/>
            </a:pPr>
            <a:endParaRPr lang="en-GB" dirty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 smtClean="0">
                <a:solidFill>
                  <a:srgbClr val="7030A0"/>
                </a:solidFill>
              </a:rPr>
              <a:t>Community Care Worker roles will continue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800" dirty="0" smtClean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 smtClean="0">
                <a:solidFill>
                  <a:srgbClr val="7030A0"/>
                </a:solidFill>
              </a:rPr>
              <a:t>Supporting Families Employment Advisor role will continue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800" dirty="0" smtClean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 smtClean="0">
                <a:solidFill>
                  <a:srgbClr val="7030A0"/>
                </a:solidFill>
              </a:rPr>
              <a:t>Targeted Youth Groups in Secondary Schools will continue</a:t>
            </a:r>
          </a:p>
        </p:txBody>
      </p:sp>
    </p:spTree>
    <p:extLst>
      <p:ext uri="{BB962C8B-B14F-4D97-AF65-F5344CB8AC3E}">
        <p14:creationId xmlns:p14="http://schemas.microsoft.com/office/powerpoint/2010/main" val="642241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Level 2 Community Care Workers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7638"/>
            <a:ext cx="8208912" cy="4963690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Andrew Wright  </a:t>
            </a:r>
            <a:r>
              <a:rPr lang="en-GB" dirty="0" smtClean="0">
                <a:solidFill>
                  <a:srgbClr val="7030A0"/>
                </a:solidFill>
              </a:rPr>
              <a:t>- </a:t>
            </a:r>
            <a:r>
              <a:rPr lang="en-GB" dirty="0" smtClean="0">
                <a:solidFill>
                  <a:srgbClr val="7030A0"/>
                </a:solidFill>
              </a:rPr>
              <a:t>andrew.wright@torbay.gov.uk </a:t>
            </a:r>
            <a:endParaRPr lang="en-GB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sz="6300" dirty="0" smtClean="0">
                <a:solidFill>
                  <a:srgbClr val="002060"/>
                </a:solidFill>
              </a:rPr>
              <a:t>Supporting </a:t>
            </a:r>
            <a:r>
              <a:rPr lang="en-GB" sz="6300" dirty="0" smtClean="0">
                <a:solidFill>
                  <a:srgbClr val="002060"/>
                </a:solidFill>
              </a:rPr>
              <a:t>Families Employment Advisor</a:t>
            </a:r>
          </a:p>
          <a:p>
            <a:pPr marL="0" indent="0">
              <a:buNone/>
            </a:pPr>
            <a:endParaRPr lang="en-GB" dirty="0">
              <a:solidFill>
                <a:srgbClr val="7030A0"/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</a:rPr>
              <a:t>Paul Blake </a:t>
            </a:r>
            <a:r>
              <a:rPr lang="en-GB" dirty="0" smtClean="0">
                <a:solidFill>
                  <a:srgbClr val="7030A0"/>
                </a:solidFill>
              </a:rPr>
              <a:t>–paul.blake@Torbay.gov.uk</a:t>
            </a:r>
            <a:endParaRPr lang="en-GB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7030A0"/>
              </a:solidFill>
            </a:endParaRPr>
          </a:p>
          <a:p>
            <a:r>
              <a:rPr lang="en-GB" dirty="0" smtClean="0">
                <a:solidFill>
                  <a:srgbClr val="7030A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E-mail: </a:t>
            </a:r>
            <a:r>
              <a:rPr lang="en-GB" u="sng" dirty="0" smtClean="0">
                <a:solidFill>
                  <a:srgbClr val="0000CC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n-GB" u="sng" dirty="0" smtClean="0">
                <a:solidFill>
                  <a:srgbClr val="0000CC"/>
                </a:solidFill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upporting.familiesperformance@torbay.gov.u</a:t>
            </a:r>
            <a:r>
              <a:rPr lang="en-GB" u="sng" dirty="0" smtClean="0"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k</a:t>
            </a:r>
            <a:endParaRPr lang="en-GB" u="sng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u="sng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</p:txBody>
      </p:sp>
      <p:sp>
        <p:nvSpPr>
          <p:cNvPr id="6" name="AutoShape 4" descr="Image result for sad emoji face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726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Early Help Review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Peopletoo undertaking a review of the Torbay Early Help system:</a:t>
            </a:r>
          </a:p>
          <a:p>
            <a:pPr marL="0" indent="0">
              <a:buNone/>
            </a:pPr>
            <a:endParaRPr lang="en-GB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Aim is to implement a sustainable early help system that: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 </a:t>
            </a:r>
          </a:p>
          <a:p>
            <a:pPr marL="514350" indent="-514350">
              <a:buAutoNum type="arabicParenR"/>
            </a:pPr>
            <a:r>
              <a:rPr lang="en-GB" dirty="0" smtClean="0">
                <a:solidFill>
                  <a:srgbClr val="7030A0"/>
                </a:solidFill>
              </a:rPr>
              <a:t>supports families to get support at the earliest opportunity</a:t>
            </a:r>
          </a:p>
          <a:p>
            <a:pPr marL="514350" indent="-514350">
              <a:buAutoNum type="arabicParenR"/>
            </a:pPr>
            <a:endParaRPr lang="en-GB" dirty="0" smtClean="0">
              <a:solidFill>
                <a:srgbClr val="7030A0"/>
              </a:solidFill>
            </a:endParaRPr>
          </a:p>
          <a:p>
            <a:pPr marL="514350" indent="-514350">
              <a:buAutoNum type="arabicParenR"/>
            </a:pPr>
            <a:r>
              <a:rPr lang="en-GB" dirty="0">
                <a:solidFill>
                  <a:srgbClr val="7030A0"/>
                </a:solidFill>
              </a:rPr>
              <a:t>s</a:t>
            </a:r>
            <a:r>
              <a:rPr lang="en-GB" dirty="0" smtClean="0">
                <a:solidFill>
                  <a:srgbClr val="7030A0"/>
                </a:solidFill>
              </a:rPr>
              <a:t>upport partners working with children and families to achieve positive outcomes for children and families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772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Have your say: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b="1" u="sng" dirty="0" smtClean="0">
                <a:solidFill>
                  <a:srgbClr val="7030A0"/>
                </a:solidFill>
              </a:rPr>
              <a:t>Early Help survey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Sent to the Network Meeting on 10</a:t>
            </a:r>
            <a:r>
              <a:rPr lang="en-GB" baseline="30000" dirty="0" smtClean="0">
                <a:solidFill>
                  <a:srgbClr val="7030A0"/>
                </a:solidFill>
              </a:rPr>
              <a:t>th</a:t>
            </a:r>
            <a:r>
              <a:rPr lang="en-GB" dirty="0" smtClean="0">
                <a:solidFill>
                  <a:srgbClr val="7030A0"/>
                </a:solidFill>
              </a:rPr>
              <a:t> January 2020.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Deadline extended to 24</a:t>
            </a:r>
            <a:r>
              <a:rPr lang="en-GB" baseline="30000" dirty="0" smtClean="0">
                <a:solidFill>
                  <a:srgbClr val="7030A0"/>
                </a:solidFill>
              </a:rPr>
              <a:t>th</a:t>
            </a:r>
            <a:r>
              <a:rPr lang="en-GB" dirty="0" smtClean="0">
                <a:solidFill>
                  <a:srgbClr val="7030A0"/>
                </a:solidFill>
              </a:rPr>
              <a:t> January 2020 to complete.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Will resend after the Network Meeting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403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Announcement - Torbay Youth Trust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From 1</a:t>
            </a:r>
            <a:r>
              <a:rPr lang="en-GB" baseline="30000" dirty="0" smtClean="0"/>
              <a:t>st</a:t>
            </a:r>
            <a:r>
              <a:rPr lang="en-GB" dirty="0" smtClean="0"/>
              <a:t> February 2020 the Young Carers Service and the Youth Service will be delivered by the Torbay Youth Trust and </a:t>
            </a:r>
            <a:r>
              <a:rPr lang="en-GB" b="1" dirty="0" smtClean="0"/>
              <a:t>NOT</a:t>
            </a:r>
            <a:r>
              <a:rPr lang="en-GB" dirty="0" smtClean="0"/>
              <a:t> Torbay Council.</a:t>
            </a:r>
          </a:p>
          <a:p>
            <a:r>
              <a:rPr lang="en-GB" dirty="0" smtClean="0"/>
              <a:t>Transfer allows for the services to work more closely with the community and voluntary sector and explore funding opportunities not available in the LA.</a:t>
            </a:r>
          </a:p>
          <a:p>
            <a:r>
              <a:rPr lang="en-GB" b="1" u="sng" dirty="0" smtClean="0">
                <a:solidFill>
                  <a:srgbClr val="80BD01"/>
                </a:solidFill>
              </a:rPr>
              <a:t>Service will continue as usual post transfer!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351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70C0"/>
                </a:solidFill>
              </a:rPr>
              <a:t>ELECTIVE HOME EDUCATION ROADSHOW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en-GB" sz="3300" b="1" dirty="0">
                <a:solidFill>
                  <a:srgbClr val="002060"/>
                </a:solidFill>
              </a:rPr>
              <a:t>Date: </a:t>
            </a:r>
            <a:r>
              <a:rPr lang="en-GB" sz="3300" dirty="0">
                <a:solidFill>
                  <a:srgbClr val="002060"/>
                </a:solidFill>
              </a:rPr>
              <a:t>Tuesday 18</a:t>
            </a:r>
            <a:r>
              <a:rPr lang="en-GB" sz="3300" baseline="30000" dirty="0">
                <a:solidFill>
                  <a:srgbClr val="002060"/>
                </a:solidFill>
              </a:rPr>
              <a:t>th</a:t>
            </a:r>
            <a:r>
              <a:rPr lang="en-GB" sz="3300" dirty="0">
                <a:solidFill>
                  <a:srgbClr val="002060"/>
                </a:solidFill>
              </a:rPr>
              <a:t> February 2020</a:t>
            </a:r>
          </a:p>
          <a:p>
            <a:endParaRPr lang="en-GB" sz="3300" dirty="0">
              <a:solidFill>
                <a:srgbClr val="002060"/>
              </a:solidFill>
            </a:endParaRPr>
          </a:p>
          <a:p>
            <a:r>
              <a:rPr lang="en-GB" sz="3300" b="1" dirty="0">
                <a:solidFill>
                  <a:srgbClr val="002060"/>
                </a:solidFill>
              </a:rPr>
              <a:t>Time: </a:t>
            </a:r>
            <a:r>
              <a:rPr lang="en-GB" sz="3300" dirty="0">
                <a:solidFill>
                  <a:srgbClr val="002060"/>
                </a:solidFill>
              </a:rPr>
              <a:t>9.30am-12.30pm</a:t>
            </a:r>
          </a:p>
          <a:p>
            <a:pPr marL="0" indent="0">
              <a:buNone/>
            </a:pPr>
            <a:endParaRPr lang="en-GB" sz="3300" dirty="0">
              <a:solidFill>
                <a:srgbClr val="002060"/>
              </a:solidFill>
            </a:endParaRPr>
          </a:p>
          <a:p>
            <a:r>
              <a:rPr lang="en-GB" sz="3300" b="1" dirty="0">
                <a:solidFill>
                  <a:srgbClr val="002060"/>
                </a:solidFill>
              </a:rPr>
              <a:t>Venue: </a:t>
            </a:r>
            <a:r>
              <a:rPr lang="en-GB" sz="3300" dirty="0">
                <a:solidFill>
                  <a:srgbClr val="002060"/>
                </a:solidFill>
              </a:rPr>
              <a:t>Parkfield, Paignton</a:t>
            </a:r>
          </a:p>
        </p:txBody>
      </p:sp>
    </p:spTree>
    <p:extLst>
      <p:ext uri="{BB962C8B-B14F-4D97-AF65-F5344CB8AC3E}">
        <p14:creationId xmlns:p14="http://schemas.microsoft.com/office/powerpoint/2010/main" val="2219587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n-GB" b="1" dirty="0" smtClean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</a:br>
            <a:r>
              <a:rPr lang="en-GB" b="1" dirty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n-GB" b="1" dirty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</a:br>
            <a:r>
              <a:rPr lang="en-GB" b="1" dirty="0" smtClean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n-GB" b="1" dirty="0" smtClean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</a:br>
            <a:r>
              <a:rPr lang="en-GB" b="1" dirty="0" smtClean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>Early </a:t>
            </a:r>
            <a:r>
              <a:rPr lang="en-GB" b="1" dirty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>Help </a:t>
            </a:r>
            <a:br>
              <a:rPr lang="en-GB" b="1" dirty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</a:br>
            <a:r>
              <a:rPr lang="en-GB" b="1" dirty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>Network Meetings </a:t>
            </a:r>
            <a:br>
              <a:rPr lang="en-GB" b="1" dirty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</a:br>
            <a:r>
              <a:rPr lang="en-GB" sz="900" b="1" dirty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n-GB" sz="900" b="1" dirty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</a:br>
            <a:r>
              <a:rPr lang="en-GB" b="1" dirty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>2020</a:t>
            </a:r>
            <a:br>
              <a:rPr lang="en-GB" b="1" dirty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191" y="2360637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349685"/>
              </p:ext>
            </p:extLst>
          </p:nvPr>
        </p:nvGraphicFramePr>
        <p:xfrm>
          <a:off x="453191" y="2492896"/>
          <a:ext cx="8352927" cy="3596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2376264"/>
                <a:gridCol w="2592287"/>
              </a:tblGrid>
              <a:tr h="1047373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Date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Time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Venue</a:t>
                      </a:r>
                      <a:endParaRPr lang="en-GB" sz="2800" dirty="0"/>
                    </a:p>
                  </a:txBody>
                  <a:tcPr/>
                </a:tc>
              </a:tr>
              <a:tr h="104991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7030A0"/>
                          </a:solidFill>
                        </a:rPr>
                        <a:t>19</a:t>
                      </a:r>
                      <a:r>
                        <a:rPr lang="en-GB" baseline="30000" dirty="0" smtClean="0">
                          <a:solidFill>
                            <a:srgbClr val="7030A0"/>
                          </a:solidFill>
                        </a:rPr>
                        <a:t>th</a:t>
                      </a:r>
                      <a:r>
                        <a:rPr lang="en-GB" baseline="0" dirty="0" smtClean="0">
                          <a:solidFill>
                            <a:srgbClr val="7030A0"/>
                          </a:solidFill>
                        </a:rPr>
                        <a:t> March 2020 </a:t>
                      </a:r>
                      <a:endParaRPr lang="en-GB" b="1" baseline="0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en-GB" b="1" baseline="0" dirty="0" smtClean="0">
                          <a:solidFill>
                            <a:srgbClr val="7030A0"/>
                          </a:solidFill>
                        </a:rPr>
                        <a:t>EARLY HELP FAIR</a:t>
                      </a:r>
                      <a:endParaRPr lang="en-GB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7030A0"/>
                          </a:solidFill>
                        </a:rPr>
                        <a:t>9.30am-12.00pm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7030A0"/>
                          </a:solidFill>
                        </a:rPr>
                        <a:t>TO</a:t>
                      </a:r>
                      <a:r>
                        <a:rPr lang="en-GB" sz="2000" b="1" baseline="0" dirty="0" smtClean="0">
                          <a:solidFill>
                            <a:srgbClr val="7030A0"/>
                          </a:solidFill>
                        </a:rPr>
                        <a:t> BE COMFIRMED</a:t>
                      </a:r>
                      <a:endParaRPr lang="en-GB" sz="20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74959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7030A0"/>
                          </a:solidFill>
                        </a:rPr>
                        <a:t>18</a:t>
                      </a:r>
                      <a:r>
                        <a:rPr lang="en-GB" baseline="30000" dirty="0" smtClean="0">
                          <a:solidFill>
                            <a:srgbClr val="7030A0"/>
                          </a:solidFill>
                        </a:rPr>
                        <a:t>th</a:t>
                      </a:r>
                      <a:r>
                        <a:rPr lang="en-GB" baseline="0" dirty="0" smtClean="0">
                          <a:solidFill>
                            <a:srgbClr val="7030A0"/>
                          </a:solidFill>
                        </a:rPr>
                        <a:t> June 2020</a:t>
                      </a:r>
                      <a:endParaRPr lang="en-GB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7030A0"/>
                          </a:solidFill>
                        </a:rPr>
                        <a:t>9.30am-12.00pm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7030A0"/>
                          </a:solidFill>
                        </a:rPr>
                        <a:t>TO</a:t>
                      </a:r>
                      <a:r>
                        <a:rPr lang="en-GB" sz="2000" b="1" baseline="0" dirty="0" smtClean="0">
                          <a:solidFill>
                            <a:srgbClr val="7030A0"/>
                          </a:solidFill>
                        </a:rPr>
                        <a:t> BE COMFIRMED</a:t>
                      </a:r>
                      <a:endParaRPr lang="en-GB" sz="20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74959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7030A0"/>
                          </a:solidFill>
                        </a:rPr>
                        <a:t>8</a:t>
                      </a:r>
                      <a:r>
                        <a:rPr lang="en-GB" baseline="30000" dirty="0" smtClean="0">
                          <a:solidFill>
                            <a:srgbClr val="7030A0"/>
                          </a:solidFill>
                        </a:rPr>
                        <a:t>th</a:t>
                      </a:r>
                      <a:r>
                        <a:rPr lang="en-GB" dirty="0" smtClean="0">
                          <a:solidFill>
                            <a:srgbClr val="7030A0"/>
                          </a:solidFill>
                        </a:rPr>
                        <a:t> October 2020</a:t>
                      </a:r>
                      <a:endParaRPr lang="en-GB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7030A0"/>
                          </a:solidFill>
                        </a:rPr>
                        <a:t>9.30am-12.00pm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7030A0"/>
                          </a:solidFill>
                        </a:rPr>
                        <a:t>TO</a:t>
                      </a:r>
                      <a:r>
                        <a:rPr lang="en-GB" sz="2000" b="1" baseline="0" dirty="0" smtClean="0">
                          <a:solidFill>
                            <a:srgbClr val="7030A0"/>
                          </a:solidFill>
                        </a:rPr>
                        <a:t> BE COMFIRMED</a:t>
                      </a:r>
                      <a:endParaRPr lang="en-GB" sz="20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742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6"/>
          <p:cNvSpPr txBox="1">
            <a:spLocks/>
          </p:cNvSpPr>
          <p:nvPr/>
        </p:nvSpPr>
        <p:spPr>
          <a:xfrm>
            <a:off x="179512" y="1772816"/>
            <a:ext cx="8784976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  <a:p>
            <a:pPr marL="896938" lvl="1" indent="-439738">
              <a:spcBef>
                <a:spcPct val="20000"/>
              </a:spcBef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4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	 </a:t>
            </a:r>
            <a:r>
              <a:rPr lang="en-US" sz="3600" b="1" dirty="0" smtClean="0">
                <a:solidFill>
                  <a:srgbClr val="7030A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Brian Mason</a:t>
            </a:r>
          </a:p>
          <a:p>
            <a:pPr marL="981075" lvl="1" indent="-363538">
              <a:spcBef>
                <a:spcPct val="20000"/>
              </a:spcBef>
              <a:buClr>
                <a:srgbClr val="7030A0"/>
              </a:buClr>
              <a:tabLst>
                <a:tab pos="981075" algn="l"/>
              </a:tabLst>
            </a:pPr>
            <a:r>
              <a:rPr lang="en-US" sz="3600" dirty="0">
                <a:solidFill>
                  <a:srgbClr val="7030A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solidFill>
                  <a:srgbClr val="7030A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Children’s Services Exploitation and  Missing Lead</a:t>
            </a:r>
            <a:endParaRPr lang="en-US" sz="3600" dirty="0">
              <a:solidFill>
                <a:srgbClr val="7030A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3568" y="522701"/>
            <a:ext cx="53285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6000" dirty="0" smtClean="0">
                <a:solidFill>
                  <a:srgbClr val="0B009C"/>
                </a:solidFill>
                <a:ea typeface="Verdana" pitchFamily="34" charset="0"/>
                <a:cs typeface="Verdana" pitchFamily="34" charset="0"/>
              </a:rPr>
              <a:t>Guest Speaker</a:t>
            </a:r>
          </a:p>
        </p:txBody>
      </p:sp>
    </p:spTree>
    <p:extLst>
      <p:ext uri="{BB962C8B-B14F-4D97-AF65-F5344CB8AC3E}">
        <p14:creationId xmlns:p14="http://schemas.microsoft.com/office/powerpoint/2010/main" val="245487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6"/>
          <p:cNvSpPr txBox="1">
            <a:spLocks/>
          </p:cNvSpPr>
          <p:nvPr/>
        </p:nvSpPr>
        <p:spPr>
          <a:xfrm>
            <a:off x="1835696" y="1772816"/>
            <a:ext cx="6233120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1560" y="980728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4000" dirty="0" smtClean="0">
                <a:solidFill>
                  <a:srgbClr val="0B009C"/>
                </a:solidFill>
                <a:ea typeface="Verdana" pitchFamily="34" charset="0"/>
                <a:cs typeface="Verdana" pitchFamily="34" charset="0"/>
              </a:rPr>
              <a:t>Networking &amp; Coffee</a:t>
            </a:r>
            <a:endParaRPr lang="en-GB" dirty="0" smtClean="0">
              <a:solidFill>
                <a:srgbClr val="0B009C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28" name="AutoShape 4" descr="Image result for coffee networking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0" name="AutoShape 6" descr="Image result for coffee networking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coffee networking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coffee networking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6" name="AutoShape 12" descr="Image result for coffee networking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13" name="Picture 12" descr="Coffe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348880"/>
            <a:ext cx="4970860" cy="24854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6"/>
          <p:cNvSpPr txBox="1">
            <a:spLocks/>
          </p:cNvSpPr>
          <p:nvPr/>
        </p:nvSpPr>
        <p:spPr>
          <a:xfrm>
            <a:off x="179512" y="1772816"/>
            <a:ext cx="8784976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  <a:p>
            <a:pPr marL="896938" lvl="1" indent="-439738">
              <a:spcBef>
                <a:spcPct val="20000"/>
              </a:spcBef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4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	 </a:t>
            </a:r>
            <a:r>
              <a:rPr lang="en-US" sz="3600" b="1" dirty="0" smtClean="0">
                <a:solidFill>
                  <a:srgbClr val="7030A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Carina Miles– </a:t>
            </a:r>
          </a:p>
          <a:p>
            <a:pPr lvl="1">
              <a:spcBef>
                <a:spcPct val="20000"/>
              </a:spcBef>
              <a:buClr>
                <a:srgbClr val="7030A0"/>
              </a:buClr>
            </a:pPr>
            <a:r>
              <a:rPr lang="en-US" sz="3600" dirty="0">
                <a:solidFill>
                  <a:srgbClr val="7030A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solidFill>
                  <a:srgbClr val="7030A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XenZone</a:t>
            </a:r>
            <a:endParaRPr lang="en-US" sz="3600" dirty="0">
              <a:solidFill>
                <a:srgbClr val="7030A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3568" y="522701"/>
            <a:ext cx="53285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6000" dirty="0" smtClean="0">
                <a:solidFill>
                  <a:srgbClr val="0B009C"/>
                </a:solidFill>
                <a:ea typeface="Verdana" pitchFamily="34" charset="0"/>
                <a:cs typeface="Verdana" pitchFamily="34" charset="0"/>
              </a:rPr>
              <a:t>Guest Speaker</a:t>
            </a:r>
          </a:p>
        </p:txBody>
      </p:sp>
    </p:spTree>
    <p:extLst>
      <p:ext uri="{BB962C8B-B14F-4D97-AF65-F5344CB8AC3E}">
        <p14:creationId xmlns:p14="http://schemas.microsoft.com/office/powerpoint/2010/main" val="84798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916832"/>
            <a:ext cx="799288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GB" sz="8800" dirty="0" smtClean="0">
                <a:solidFill>
                  <a:srgbClr val="0B009C"/>
                </a:solidFill>
                <a:latin typeface="+mj-lt"/>
                <a:ea typeface="Verdana" pitchFamily="34" charset="0"/>
                <a:cs typeface="Verdana" pitchFamily="34" charset="0"/>
              </a:rPr>
              <a:t>WELCOME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GB" sz="4000" dirty="0" smtClean="0">
                <a:solidFill>
                  <a:srgbClr val="7030A0"/>
                </a:solidFill>
                <a:latin typeface="+mj-lt"/>
                <a:ea typeface="Verdana" pitchFamily="34" charset="0"/>
                <a:cs typeface="Verdana" pitchFamily="34" charset="0"/>
              </a:rPr>
              <a:t>Vikki McGeough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GB" sz="4000" dirty="0" smtClean="0">
                <a:solidFill>
                  <a:srgbClr val="7030A0"/>
                </a:solidFill>
                <a:latin typeface="+mj-lt"/>
                <a:ea typeface="Verdana" pitchFamily="34" charset="0"/>
                <a:cs typeface="Verdana" pitchFamily="34" charset="0"/>
              </a:rPr>
              <a:t>Supporting Families Co-ordinator</a:t>
            </a:r>
            <a:endParaRPr lang="en-GB" sz="4000" dirty="0">
              <a:solidFill>
                <a:srgbClr val="7030A0"/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089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862831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Network Meeting Minutes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771800" y="53012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25269"/>
            <a:ext cx="5971768" cy="24882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518913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SEARCH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GB" sz="200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supporting families</a:t>
            </a:r>
            <a:endParaRPr lang="en-GB" sz="20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696" y="2753343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 archived on: </a:t>
            </a:r>
            <a:r>
              <a:rPr lang="en-GB" sz="20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http</a:t>
            </a:r>
            <a:r>
              <a:rPr lang="en-GB" sz="20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://</a:t>
            </a:r>
            <a:r>
              <a:rPr lang="en-GB" sz="20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www.torbay.gov.uk/stf</a:t>
            </a:r>
            <a:endParaRPr lang="en-GB" sz="2000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22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67544" y="311766"/>
            <a:ext cx="83529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4000" b="1" dirty="0" smtClean="0">
                <a:solidFill>
                  <a:srgbClr val="7030A0"/>
                </a:solidFill>
                <a:latin typeface="+mj-lt"/>
                <a:ea typeface="Verdana" pitchFamily="34" charset="0"/>
                <a:cs typeface="Verdana" pitchFamily="34" charset="0"/>
              </a:rPr>
              <a:t>Early Help </a:t>
            </a:r>
          </a:p>
          <a:p>
            <a:pPr algn="ctr">
              <a:buNone/>
            </a:pPr>
            <a:r>
              <a:rPr lang="en-GB" sz="4000" b="1" dirty="0" smtClean="0">
                <a:solidFill>
                  <a:srgbClr val="7030A0"/>
                </a:solidFill>
                <a:latin typeface="+mj-lt"/>
                <a:ea typeface="Verdana" pitchFamily="34" charset="0"/>
                <a:cs typeface="Verdana" pitchFamily="34" charset="0"/>
              </a:rPr>
              <a:t>Network Meetings </a:t>
            </a:r>
          </a:p>
          <a:p>
            <a:pPr algn="ctr">
              <a:buNone/>
            </a:pPr>
            <a:endParaRPr lang="en-GB" sz="800" b="1" dirty="0">
              <a:solidFill>
                <a:srgbClr val="7030A0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n-GB" sz="4000" b="1" dirty="0" smtClean="0">
                <a:solidFill>
                  <a:srgbClr val="7030A0"/>
                </a:solidFill>
                <a:latin typeface="+mj-lt"/>
                <a:ea typeface="Verdana" pitchFamily="34" charset="0"/>
                <a:cs typeface="Verdana" pitchFamily="34" charset="0"/>
              </a:rPr>
              <a:t>2020</a:t>
            </a:r>
            <a:endParaRPr lang="en-GB" b="1" dirty="0" smtClean="0">
              <a:solidFill>
                <a:srgbClr val="7030A0"/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763946"/>
              </p:ext>
            </p:extLst>
          </p:nvPr>
        </p:nvGraphicFramePr>
        <p:xfrm>
          <a:off x="453191" y="2651372"/>
          <a:ext cx="8352927" cy="2516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2376264"/>
                <a:gridCol w="2592287"/>
              </a:tblGrid>
              <a:tr h="732818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Date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Time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Venue</a:t>
                      </a:r>
                      <a:endParaRPr lang="en-GB" sz="2800" dirty="0"/>
                    </a:p>
                  </a:txBody>
                  <a:tcPr/>
                </a:tc>
              </a:tr>
              <a:tr h="734597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7030A0"/>
                          </a:solidFill>
                        </a:rPr>
                        <a:t>19</a:t>
                      </a:r>
                      <a:r>
                        <a:rPr lang="en-GB" baseline="30000" dirty="0" smtClean="0">
                          <a:solidFill>
                            <a:srgbClr val="7030A0"/>
                          </a:solidFill>
                        </a:rPr>
                        <a:t>th</a:t>
                      </a:r>
                      <a:r>
                        <a:rPr lang="en-GB" baseline="0" dirty="0" smtClean="0">
                          <a:solidFill>
                            <a:srgbClr val="7030A0"/>
                          </a:solidFill>
                        </a:rPr>
                        <a:t> March 2020 </a:t>
                      </a:r>
                      <a:endParaRPr lang="en-GB" b="1" baseline="0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en-GB" b="1" baseline="0" dirty="0" smtClean="0">
                          <a:solidFill>
                            <a:srgbClr val="7030A0"/>
                          </a:solidFill>
                        </a:rPr>
                        <a:t>EARLY HELP FAIR</a:t>
                      </a:r>
                      <a:endParaRPr lang="en-GB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7030A0"/>
                          </a:solidFill>
                        </a:rPr>
                        <a:t>9.30am-12.00pm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7030A0"/>
                          </a:solidFill>
                        </a:rPr>
                        <a:t>TO</a:t>
                      </a:r>
                      <a:r>
                        <a:rPr lang="en-GB" sz="2000" b="1" baseline="0" dirty="0" smtClean="0">
                          <a:solidFill>
                            <a:srgbClr val="7030A0"/>
                          </a:solidFill>
                        </a:rPr>
                        <a:t> BE COMFIRMED</a:t>
                      </a:r>
                      <a:endParaRPr lang="en-GB" sz="20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524467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7030A0"/>
                          </a:solidFill>
                        </a:rPr>
                        <a:t>18</a:t>
                      </a:r>
                      <a:r>
                        <a:rPr lang="en-GB" baseline="30000" dirty="0" smtClean="0">
                          <a:solidFill>
                            <a:srgbClr val="7030A0"/>
                          </a:solidFill>
                        </a:rPr>
                        <a:t>th</a:t>
                      </a:r>
                      <a:r>
                        <a:rPr lang="en-GB" baseline="0" dirty="0" smtClean="0">
                          <a:solidFill>
                            <a:srgbClr val="7030A0"/>
                          </a:solidFill>
                        </a:rPr>
                        <a:t> June 2020</a:t>
                      </a:r>
                      <a:endParaRPr lang="en-GB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7030A0"/>
                          </a:solidFill>
                        </a:rPr>
                        <a:t>9.30am-12.00pm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7030A0"/>
                          </a:solidFill>
                        </a:rPr>
                        <a:t>TO</a:t>
                      </a:r>
                      <a:r>
                        <a:rPr lang="en-GB" sz="2000" b="1" baseline="0" dirty="0" smtClean="0">
                          <a:solidFill>
                            <a:srgbClr val="7030A0"/>
                          </a:solidFill>
                        </a:rPr>
                        <a:t> BE COMFIRMED</a:t>
                      </a:r>
                      <a:endParaRPr lang="en-GB" sz="20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524467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7030A0"/>
                          </a:solidFill>
                        </a:rPr>
                        <a:t>8</a:t>
                      </a:r>
                      <a:r>
                        <a:rPr lang="en-GB" baseline="30000" dirty="0" smtClean="0">
                          <a:solidFill>
                            <a:srgbClr val="7030A0"/>
                          </a:solidFill>
                        </a:rPr>
                        <a:t>th</a:t>
                      </a:r>
                      <a:r>
                        <a:rPr lang="en-GB" dirty="0" smtClean="0">
                          <a:solidFill>
                            <a:srgbClr val="7030A0"/>
                          </a:solidFill>
                        </a:rPr>
                        <a:t> October 2020</a:t>
                      </a:r>
                      <a:endParaRPr lang="en-GB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7030A0"/>
                          </a:solidFill>
                        </a:rPr>
                        <a:t>9.30am-12.00pm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7030A0"/>
                          </a:solidFill>
                        </a:rPr>
                        <a:t>TO</a:t>
                      </a:r>
                      <a:r>
                        <a:rPr lang="en-GB" sz="2000" b="1" baseline="0" dirty="0" smtClean="0">
                          <a:solidFill>
                            <a:srgbClr val="7030A0"/>
                          </a:solidFill>
                        </a:rPr>
                        <a:t> BE COMFIRMED</a:t>
                      </a:r>
                      <a:endParaRPr lang="en-GB" sz="20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987824" y="5445224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rgbClr val="7030A0"/>
                </a:solidFill>
              </a:rPr>
              <a:t>THANK YOU</a:t>
            </a:r>
            <a:endParaRPr lang="en-GB" sz="5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8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Thank You for having us </a:t>
            </a:r>
            <a:br>
              <a:rPr lang="en-GB" dirty="0" smtClean="0">
                <a:solidFill>
                  <a:srgbClr val="7030A0"/>
                </a:solidFill>
              </a:rPr>
            </a:br>
            <a:r>
              <a:rPr lang="en-GB" sz="6000" b="1" dirty="0" smtClean="0">
                <a:solidFill>
                  <a:srgbClr val="7030A0"/>
                </a:solidFill>
              </a:rPr>
              <a:t>Tubers</a:t>
            </a:r>
            <a:endParaRPr lang="en-GB" sz="6000" b="1" dirty="0">
              <a:solidFill>
                <a:srgbClr val="7030A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708920"/>
            <a:ext cx="7630616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89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6"/>
          <p:cNvSpPr txBox="1">
            <a:spLocks/>
          </p:cNvSpPr>
          <p:nvPr/>
        </p:nvSpPr>
        <p:spPr>
          <a:xfrm>
            <a:off x="108302" y="1412776"/>
            <a:ext cx="8855169" cy="53285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914400" lvl="1" indent="-457200">
              <a:spcBef>
                <a:spcPct val="20000"/>
              </a:spcBef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Fire Exits and Toilets</a:t>
            </a:r>
          </a:p>
          <a:p>
            <a:pPr marL="914400" lvl="1" indent="-457200">
              <a:spcBef>
                <a:spcPct val="20000"/>
              </a:spcBef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>Introductions</a:t>
            </a:r>
          </a:p>
          <a:p>
            <a:pPr marL="914400" lvl="1" indent="-457200">
              <a:spcBef>
                <a:spcPct val="20000"/>
              </a:spcBef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>Supporting Families</a:t>
            </a:r>
          </a:p>
          <a:p>
            <a:pPr marL="914400" lvl="1" indent="-457200">
              <a:spcBef>
                <a:spcPct val="20000"/>
              </a:spcBef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>Early Help Review </a:t>
            </a:r>
          </a:p>
          <a:p>
            <a:pPr marL="914400" lvl="1" indent="-457200">
              <a:spcBef>
                <a:spcPct val="20000"/>
              </a:spcBef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>Torbay Youth Trust</a:t>
            </a:r>
          </a:p>
          <a:p>
            <a:pPr marL="914400" lvl="1" indent="-457200">
              <a:spcBef>
                <a:spcPct val="20000"/>
              </a:spcBef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>Elective Home Education Roadshow</a:t>
            </a:r>
          </a:p>
          <a:p>
            <a:pPr marL="914400" lvl="1" indent="-457200">
              <a:spcBef>
                <a:spcPct val="20000"/>
              </a:spcBef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7030A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Brian Mason – </a:t>
            </a:r>
            <a:r>
              <a:rPr lang="en-US" sz="3200" dirty="0" smtClean="0">
                <a:solidFill>
                  <a:srgbClr val="7030A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Children’s Services, Exploitation and Missing</a:t>
            </a:r>
          </a:p>
          <a:p>
            <a:pPr marL="914400" lvl="1" indent="-457200">
              <a:spcBef>
                <a:spcPct val="20000"/>
              </a:spcBef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7030A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Refreshment Break</a:t>
            </a:r>
          </a:p>
          <a:p>
            <a:pPr marL="914400" lvl="1" indent="-457200">
              <a:spcBef>
                <a:spcPct val="20000"/>
              </a:spcBef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GB" sz="3200" b="1" dirty="0" smtClean="0">
                <a:solidFill>
                  <a:srgbClr val="7030A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Carina Miles - </a:t>
            </a:r>
            <a:r>
              <a:rPr lang="en-GB" sz="3200" dirty="0">
                <a:solidFill>
                  <a:srgbClr val="7030A0"/>
                </a:solidFill>
              </a:rPr>
              <a:t>Integration &amp; Participation Worker, </a:t>
            </a:r>
            <a:r>
              <a:rPr lang="en-GB" sz="3200" dirty="0" err="1">
                <a:solidFill>
                  <a:srgbClr val="7030A0"/>
                </a:solidFill>
              </a:rPr>
              <a:t>XenZone</a:t>
            </a:r>
            <a:r>
              <a:rPr lang="en-GB" sz="3200" dirty="0">
                <a:solidFill>
                  <a:srgbClr val="7030A0"/>
                </a:solidFill>
              </a:rPr>
              <a:t> </a:t>
            </a:r>
            <a:endParaRPr lang="en-GB" sz="3200" dirty="0" smtClean="0">
              <a:solidFill>
                <a:srgbClr val="7030A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14400" lvl="1" indent="-457200">
              <a:spcBef>
                <a:spcPct val="20000"/>
              </a:spcBef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7030A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Date, Venue &amp; Time for next meeting</a:t>
            </a:r>
          </a:p>
          <a:p>
            <a:pPr marL="742950" lvl="1" indent="-285750">
              <a:spcBef>
                <a:spcPct val="20000"/>
              </a:spcBef>
              <a:buClr>
                <a:srgbClr val="0000CC"/>
              </a:buCl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00CC"/>
              </a:solidFill>
              <a:effectLst>
                <a:outerShdw sx="0" sy="0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rgbClr val="0000CC"/>
              </a:buClr>
            </a:pPr>
            <a:endParaRPr lang="en-GB" sz="2400" dirty="0">
              <a:solidFill>
                <a:srgbClr val="0000CC"/>
              </a:solidFill>
              <a:effectLst>
                <a:outerShdw sx="0" sy="0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504" y="308846"/>
            <a:ext cx="8855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GB" sz="4800" dirty="0" smtClean="0">
                <a:solidFill>
                  <a:srgbClr val="0B009C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07643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</p:spPr>
        <p:txBody>
          <a:bodyPr>
            <a:normAutofit/>
          </a:bodyPr>
          <a:lstStyle/>
          <a:p>
            <a:r>
              <a:rPr lang="en-GB" sz="6600" dirty="0" smtClean="0">
                <a:solidFill>
                  <a:srgbClr val="0B009C"/>
                </a:solidFill>
              </a:rPr>
              <a:t>Introductions</a:t>
            </a:r>
            <a:endParaRPr lang="en-GB" sz="6600" dirty="0">
              <a:solidFill>
                <a:srgbClr val="0B009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sz="4400" dirty="0" smtClean="0">
                <a:solidFill>
                  <a:srgbClr val="7030A0"/>
                </a:solidFill>
              </a:rPr>
              <a:t>Your name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sz="4400" dirty="0" smtClean="0">
                <a:solidFill>
                  <a:srgbClr val="7030A0"/>
                </a:solidFill>
              </a:rPr>
              <a:t>Your role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sz="4400" dirty="0" smtClean="0">
                <a:solidFill>
                  <a:srgbClr val="7030A0"/>
                </a:solidFill>
              </a:rPr>
              <a:t>Your organisation / agency</a:t>
            </a:r>
            <a:endParaRPr lang="en-GB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69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64488" cy="1143000"/>
          </a:xfrm>
        </p:spPr>
        <p:txBody>
          <a:bodyPr>
            <a:normAutofit/>
          </a:bodyPr>
          <a:lstStyle/>
          <a:p>
            <a:r>
              <a:rPr lang="en-GB" sz="4900" dirty="0" smtClean="0">
                <a:solidFill>
                  <a:srgbClr val="0B009C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Supporting Families</a:t>
            </a:r>
            <a:endParaRPr lang="en-US" dirty="0">
              <a:solidFill>
                <a:srgbClr val="0B009C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59633"/>
            <a:ext cx="8229600" cy="540972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Government set a target for Torbay to achieve significant and sustained progress for 1180 families by March 2020.</a:t>
            </a:r>
          </a:p>
          <a:p>
            <a:pPr marL="0" indent="0">
              <a:buNone/>
            </a:pPr>
            <a:endParaRPr lang="en-GB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To qualify for support the families has to have 2 or more of the following criteria:</a:t>
            </a:r>
          </a:p>
          <a:p>
            <a:pPr marL="0" indent="0">
              <a:buNone/>
            </a:pPr>
            <a:endParaRPr lang="en-GB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365" y="5517232"/>
            <a:ext cx="2555035" cy="11711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" y="4509120"/>
            <a:ext cx="831532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07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How is significant and sustained progress achieved?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Partnership Working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Whole Family Assessments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Team Around the Family Plans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Outcomes being linked to plans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Every family having a Lead Professional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7030A0"/>
                </a:solidFill>
              </a:rPr>
              <a:t>How are we doing?</a:t>
            </a:r>
          </a:p>
        </p:txBody>
      </p:sp>
    </p:spTree>
    <p:extLst>
      <p:ext uri="{BB962C8B-B14F-4D97-AF65-F5344CB8AC3E}">
        <p14:creationId xmlns:p14="http://schemas.microsoft.com/office/powerpoint/2010/main" val="2847091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/>
              <a:t>1005 </a:t>
            </a:r>
            <a:r>
              <a:rPr lang="en-GB" dirty="0"/>
              <a:t>families have achieved significant and sustained </a:t>
            </a:r>
            <a:r>
              <a:rPr lang="en-GB" dirty="0" smtClean="0"/>
              <a:t>outcomes!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3016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182769135"/>
              </p:ext>
            </p:extLst>
          </p:nvPr>
        </p:nvGraphicFramePr>
        <p:xfrm>
          <a:off x="457200" y="1831180"/>
          <a:ext cx="8291264" cy="4334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1989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84784"/>
            <a:ext cx="6984776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852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6056</TotalTime>
  <Words>456</Words>
  <Application>Microsoft Office PowerPoint</Application>
  <PresentationFormat>On-screen Show (4:3)</PresentationFormat>
  <Paragraphs>126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Verdana</vt:lpstr>
      <vt:lpstr>Wingdings</vt:lpstr>
      <vt:lpstr>Office Theme</vt:lpstr>
      <vt:lpstr>Torbay Early Help  Network Meeting</vt:lpstr>
      <vt:lpstr>PowerPoint Presentation</vt:lpstr>
      <vt:lpstr>Thank You for having us  Tubers</vt:lpstr>
      <vt:lpstr>PowerPoint Presentation</vt:lpstr>
      <vt:lpstr>Introductions</vt:lpstr>
      <vt:lpstr>Supporting Families</vt:lpstr>
      <vt:lpstr>How is significant and sustained progress achieved?</vt:lpstr>
      <vt:lpstr>1005 families have achieved significant and sustained outcomes! </vt:lpstr>
      <vt:lpstr>PowerPoint Presentation</vt:lpstr>
      <vt:lpstr>What Next?</vt:lpstr>
      <vt:lpstr>Level 2 Community Care Workers</vt:lpstr>
      <vt:lpstr>Early Help Review</vt:lpstr>
      <vt:lpstr>Have your say:</vt:lpstr>
      <vt:lpstr>Announcement - Torbay Youth Trust</vt:lpstr>
      <vt:lpstr>ELECTIVE HOME EDUCATION ROADSHOW</vt:lpstr>
      <vt:lpstr>   Early Help  Network Meetings   2020 </vt:lpstr>
      <vt:lpstr>PowerPoint Presentation</vt:lpstr>
      <vt:lpstr>PowerPoint Presentation</vt:lpstr>
      <vt:lpstr>PowerPoint Presentation</vt:lpstr>
      <vt:lpstr>Network Meeting Minutes</vt:lpstr>
      <vt:lpstr>PowerPoint Presentation</vt:lpstr>
    </vt:vector>
  </TitlesOfParts>
  <Company>Torbay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 Us: You can also get the latest information for families in Torbay by following us on</dc:title>
  <dc:creator>ssss342</dc:creator>
  <cp:lastModifiedBy>Cooper, Nadia</cp:lastModifiedBy>
  <cp:revision>384</cp:revision>
  <cp:lastPrinted>2018-01-02T14:15:20Z</cp:lastPrinted>
  <dcterms:created xsi:type="dcterms:W3CDTF">2016-12-23T11:53:12Z</dcterms:created>
  <dcterms:modified xsi:type="dcterms:W3CDTF">2020-03-11T11:10:49Z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-1023644722</vt:i4>
  </property>
  <property fmtid="{D5CDD505-2E9C-101B-9397-08002B2CF9AE}" pid="3" name="_NewReviewCycle">
    <vt:lpwstr/>
  </property>
  <property fmtid="{D5CDD505-2E9C-101B-9397-08002B2CF9AE}" pid="4" name="_EmailSubject">
    <vt:lpwstr>Power point Network</vt:lpwstr>
  </property>
  <property fmtid="{D5CDD505-2E9C-101B-9397-08002B2CF9AE}" pid="5" name="_AuthorEmail">
    <vt:lpwstr>Nadia.Cooper@Torbay.Gov.UK</vt:lpwstr>
  </property>
  <property fmtid="{D5CDD505-2E9C-101B-9397-08002B2CF9AE}" pid="6" name="_AuthorEmailDisplayName">
    <vt:lpwstr>Cooper, Nadia</vt:lpwstr>
  </property>
</Properties>
</file>