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0" r:id="rId3"/>
    <p:sldId id="279" r:id="rId4"/>
    <p:sldId id="268" r:id="rId5"/>
    <p:sldId id="274" r:id="rId6"/>
    <p:sldId id="271" r:id="rId7"/>
    <p:sldId id="263" r:id="rId8"/>
    <p:sldId id="275" r:id="rId9"/>
    <p:sldId id="281"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660" autoAdjust="0"/>
  </p:normalViewPr>
  <p:slideViewPr>
    <p:cSldViewPr snapToGrid="0">
      <p:cViewPr varScale="1">
        <p:scale>
          <a:sx n="40" d="100"/>
          <a:sy n="40"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E6B60C9-5939-45AF-B5F8-5D85CEFD77A0}" type="datetimeFigureOut">
              <a:rPr lang="en-GB" smtClean="0"/>
              <a:t>11/03/2020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E2D76E-07C5-496E-BB36-2712F7D399F3}" type="slidenum">
              <a:rPr lang="en-GB" smtClean="0"/>
              <a:t>‹#›</a:t>
            </a:fld>
            <a:endParaRPr lang="en-GB"/>
          </a:p>
        </p:txBody>
      </p:sp>
    </p:spTree>
    <p:extLst>
      <p:ext uri="{BB962C8B-B14F-4D97-AF65-F5344CB8AC3E}">
        <p14:creationId xmlns:p14="http://schemas.microsoft.com/office/powerpoint/2010/main" val="190566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is currently poor awareness and understanding of CCE and it is often the case that victims are mistakenly viewed as having made a ‘choice’ to engage in criminal behaviour This is often exacerbated by the child’s refusal to recognise themselves as a victim. Comparisons have been drawn between CCE and Child Sexual Exploitation (CSE) and there are calls for CCE to be treated similarly to CSE. Children who are being exploited by gangs for their criminal purposes are victims and they should be safeguarded, not criminalised. </a:t>
            </a:r>
          </a:p>
          <a:p>
            <a:endParaRPr lang="en-GB" dirty="0" smtClean="0"/>
          </a:p>
          <a:p>
            <a:r>
              <a:rPr lang="en-GB" dirty="0" smtClean="0"/>
              <a:t>Social</a:t>
            </a:r>
            <a:r>
              <a:rPr lang="en-GB" baseline="0" dirty="0" smtClean="0"/>
              <a:t> work training is framed by the children act and therefore focuses on risk and safeguarding is often within the family context – so in a county lines context this could and </a:t>
            </a:r>
            <a:r>
              <a:rPr lang="en-GB" baseline="0" dirty="0" err="1" smtClean="0"/>
              <a:t>i</a:t>
            </a:r>
            <a:r>
              <a:rPr lang="en-GB" baseline="0" dirty="0" smtClean="0"/>
              <a:t> would argue has resulted in children not being felt to reach the threshold for services so when assessing risk we need to consider the wider risk to the child posed by their environment and this is critical </a:t>
            </a:r>
            <a:r>
              <a:rPr lang="en-GB" dirty="0" smtClean="0"/>
              <a:t>. </a:t>
            </a:r>
          </a:p>
          <a:p>
            <a:endParaRPr lang="en-GB" dirty="0" smtClean="0"/>
          </a:p>
          <a:p>
            <a:r>
              <a:rPr lang="en-GB" dirty="0" smtClean="0"/>
              <a:t>Whilst</a:t>
            </a:r>
            <a:r>
              <a:rPr lang="en-GB" baseline="0" dirty="0" smtClean="0"/>
              <a:t> we </a:t>
            </a:r>
            <a:r>
              <a:rPr lang="en-GB" dirty="0" smtClean="0"/>
              <a:t>tend to think of CCE</a:t>
            </a:r>
            <a:r>
              <a:rPr lang="en-GB" baseline="0" dirty="0" smtClean="0"/>
              <a:t> similarly to CSE however there is an additional risk with CCE which is to life, the level and severity of trauma experience by children can be extreme, and can also involve the ACE within the family before and during their involvement </a:t>
            </a:r>
            <a:endParaRPr lang="en-GB" dirty="0" smtClean="0"/>
          </a:p>
          <a:p>
            <a:endParaRPr lang="en-GB" baseline="0" dirty="0" smtClean="0"/>
          </a:p>
          <a:p>
            <a:r>
              <a:rPr lang="en-GB" baseline="0" dirty="0" smtClean="0"/>
              <a:t>For example a mother may be seen to be able to protect her child </a:t>
            </a:r>
          </a:p>
          <a:p>
            <a:endParaRPr lang="en-GB" baseline="0" dirty="0" smtClean="0"/>
          </a:p>
          <a:p>
            <a:r>
              <a:rPr lang="en-GB" baseline="0" dirty="0" smtClean="0"/>
              <a:t>She is aware of his involvement in dealing drugs and when finds drugs on him – flushes them down the loo to prevent him dealing </a:t>
            </a:r>
          </a:p>
          <a:p>
            <a:r>
              <a:rPr lang="en-GB" baseline="0" dirty="0" smtClean="0"/>
              <a:t>Is this safeguarding her son ? Or increasing risk ? Has it created a drug debt ? </a:t>
            </a:r>
          </a:p>
          <a:p>
            <a:endParaRPr lang="en-GB" baseline="0" dirty="0" smtClean="0"/>
          </a:p>
          <a:p>
            <a:r>
              <a:rPr lang="en-GB" baseline="0" dirty="0" smtClean="0"/>
              <a:t>Understanding the serious level of risk facing children involved in county lines is pivotal to the safety of the child </a:t>
            </a:r>
          </a:p>
          <a:p>
            <a:endParaRPr lang="en-GB" baseline="0" dirty="0" smtClean="0"/>
          </a:p>
          <a:p>
            <a:endParaRPr lang="en-GB" dirty="0" smtClean="0"/>
          </a:p>
        </p:txBody>
      </p:sp>
      <p:sp>
        <p:nvSpPr>
          <p:cNvPr id="4" name="Slide Number Placeholder 3"/>
          <p:cNvSpPr>
            <a:spLocks noGrp="1"/>
          </p:cNvSpPr>
          <p:nvPr>
            <p:ph type="sldNum" sz="quarter" idx="10"/>
          </p:nvPr>
        </p:nvSpPr>
        <p:spPr/>
        <p:txBody>
          <a:bodyPr/>
          <a:lstStyle/>
          <a:p>
            <a:fld id="{83E2D76E-07C5-496E-BB36-2712F7D399F3}" type="slidenum">
              <a:rPr lang="en-GB" smtClean="0"/>
              <a:t>1</a:t>
            </a:fld>
            <a:endParaRPr lang="en-GB"/>
          </a:p>
        </p:txBody>
      </p:sp>
    </p:spTree>
    <p:extLst>
      <p:ext uri="{BB962C8B-B14F-4D97-AF65-F5344CB8AC3E}">
        <p14:creationId xmlns:p14="http://schemas.microsoft.com/office/powerpoint/2010/main" val="399536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risks young people face during adolescence, compare with those faced by younger children, are also more likely to be situated outside of the home environment and in public places where young people socialise </a:t>
            </a:r>
          </a:p>
          <a:p>
            <a:r>
              <a:rPr lang="en-GB" dirty="0" smtClean="0"/>
              <a:t>Safety in public spaces and the relationships that young people form in these settings are often beyond the control of parents or carers. As such, many forms of extra-familial risk involve a loss of parental control. Gang-association, criminal and sexual exploitation, for example, can involve a process of grooming that often purposely undermines family relationships. </a:t>
            </a:r>
          </a:p>
          <a:p>
            <a:r>
              <a:rPr lang="en-GB" dirty="0" smtClean="0"/>
              <a:t> Peer influence is another distinctive aspect of risks faced by young people in adolescence. Peer groups and relationships play a significant role during adolescence in shaping young people’s social norms and the decisions they make and can become settings in which abuse and exploitation occur, as illustrated by growing evidence on s</a:t>
            </a:r>
          </a:p>
          <a:p>
            <a:r>
              <a:rPr lang="en-GB" dirty="0" smtClean="0"/>
              <a:t>Significant levels of abuse between young people within peer groups or intimate relationships in schools and in public places </a:t>
            </a:r>
          </a:p>
          <a:p>
            <a:r>
              <a:rPr lang="en-GB" dirty="0" smtClean="0"/>
              <a:t>Contextual Safeguarding and Extra</a:t>
            </a:r>
            <a:r>
              <a:rPr lang="en-GB" baseline="0" dirty="0" smtClean="0"/>
              <a:t> Familial Safeguarding.</a:t>
            </a:r>
            <a:endParaRPr lang="en-GB" dirty="0"/>
          </a:p>
        </p:txBody>
      </p:sp>
      <p:sp>
        <p:nvSpPr>
          <p:cNvPr id="4" name="Slide Number Placeholder 3"/>
          <p:cNvSpPr>
            <a:spLocks noGrp="1"/>
          </p:cNvSpPr>
          <p:nvPr>
            <p:ph type="sldNum" sz="quarter" idx="10"/>
          </p:nvPr>
        </p:nvSpPr>
        <p:spPr/>
        <p:txBody>
          <a:bodyPr/>
          <a:lstStyle/>
          <a:p>
            <a:fld id="{8AEF62D8-D40C-43B3-B4A5-DC5A1D015D63}" type="slidenum">
              <a:rPr lang="en-GB" smtClean="0"/>
              <a:t>3</a:t>
            </a:fld>
            <a:endParaRPr lang="en-GB" dirty="0"/>
          </a:p>
        </p:txBody>
      </p:sp>
    </p:spTree>
    <p:extLst>
      <p:ext uri="{BB962C8B-B14F-4D97-AF65-F5344CB8AC3E}">
        <p14:creationId xmlns:p14="http://schemas.microsoft.com/office/powerpoint/2010/main" val="1941310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Late</a:t>
            </a:r>
            <a:r>
              <a:rPr lang="en-GB" sz="1200" kern="1200" baseline="0" dirty="0" smtClean="0">
                <a:solidFill>
                  <a:schemeClr val="tx1"/>
                </a:solidFill>
                <a:effectLst/>
                <a:latin typeface="+mn-lt"/>
                <a:ea typeface="+mn-ea"/>
                <a:cs typeface="+mn-cs"/>
              </a:rPr>
              <a:t> last year “</a:t>
            </a:r>
            <a:r>
              <a:rPr lang="en-GB" sz="1200" kern="1200" dirty="0" smtClean="0">
                <a:solidFill>
                  <a:schemeClr val="tx1"/>
                </a:solidFill>
                <a:effectLst/>
                <a:latin typeface="+mn-lt"/>
                <a:ea typeface="+mn-ea"/>
                <a:cs typeface="+mn-cs"/>
              </a:rPr>
              <a:t> Protecting</a:t>
            </a:r>
            <a:r>
              <a:rPr lang="en-GB" sz="1200" kern="1200" baseline="0" dirty="0" smtClean="0">
                <a:solidFill>
                  <a:schemeClr val="tx1"/>
                </a:solidFill>
                <a:effectLst/>
                <a:latin typeface="+mn-lt"/>
                <a:ea typeface="+mn-ea"/>
                <a:cs typeface="+mn-cs"/>
              </a:rPr>
              <a:t> children from Criminal Exploitation human trafficking and modern slavery “ was published. It highlighted t</a:t>
            </a:r>
            <a:r>
              <a:rPr lang="en-GB" sz="1200" kern="1200" dirty="0" smtClean="0">
                <a:solidFill>
                  <a:schemeClr val="tx1"/>
                </a:solidFill>
                <a:effectLst/>
                <a:latin typeface="+mn-lt"/>
                <a:ea typeface="+mn-ea"/>
                <a:cs typeface="+mn-cs"/>
              </a:rPr>
              <a:t>hree joint targeted inspections that examined the multi agency response to child exploitation and children missing from home, care and or education, the report called for all agencies to learn the lessons of the past in responding to criminal exploitation and county lines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Family focused services are not always appropriate for dealing with exploitation outside of the family – agencies need to be flexible and respond quickly to changing needs – so again</a:t>
            </a:r>
            <a:r>
              <a:rPr lang="en-GB" sz="1200" kern="1200" baseline="0" dirty="0" smtClean="0">
                <a:solidFill>
                  <a:schemeClr val="tx1"/>
                </a:solidFill>
                <a:effectLst/>
                <a:latin typeface="+mn-lt"/>
                <a:ea typeface="+mn-ea"/>
                <a:cs typeface="+mn-cs"/>
              </a:rPr>
              <a:t> one of the things we need to look at is how we assess abuse that occurs outside of the home. </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understanding exploitation of children ‘is not simply about identifying the characteristics of children who are vulnerable to abuse,</a:t>
            </a:r>
            <a:r>
              <a:rPr lang="en-GB" sz="1200" kern="1200" baseline="0" dirty="0" smtClean="0">
                <a:solidFill>
                  <a:schemeClr val="tx1"/>
                </a:solidFill>
                <a:effectLst/>
                <a:latin typeface="+mn-lt"/>
                <a:ea typeface="+mn-ea"/>
                <a:cs typeface="+mn-cs"/>
              </a:rPr>
              <a:t> and i</a:t>
            </a:r>
            <a:r>
              <a:rPr lang="en-GB" sz="1200" kern="1200" dirty="0" smtClean="0">
                <a:solidFill>
                  <a:schemeClr val="tx1"/>
                </a:solidFill>
                <a:effectLst/>
                <a:latin typeface="+mn-lt"/>
                <a:ea typeface="+mn-ea"/>
                <a:cs typeface="+mn-cs"/>
              </a:rPr>
              <a:t>t requires a wider perspective and understanding of the contexts, situations and relationships in which exploitation [of children] is likely to manifest’.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Some children are forced to carry the drugs in harmful ways that are abusive and could result in their death,</a:t>
            </a:r>
            <a:r>
              <a:rPr lang="en-GB" sz="1200" kern="1200" baseline="0" dirty="0" smtClean="0">
                <a:solidFill>
                  <a:schemeClr val="tx1"/>
                </a:solidFill>
                <a:effectLst/>
                <a:latin typeface="+mn-lt"/>
                <a:ea typeface="+mn-ea"/>
                <a:cs typeface="+mn-cs"/>
              </a:rPr>
              <a:t> so never minimise the risk f</a:t>
            </a:r>
            <a:r>
              <a:rPr lang="en-GB" sz="1200" kern="1200" dirty="0" smtClean="0">
                <a:solidFill>
                  <a:schemeClr val="tx1"/>
                </a:solidFill>
                <a:effectLst/>
                <a:latin typeface="+mn-lt"/>
                <a:ea typeface="+mn-ea"/>
                <a:cs typeface="+mn-cs"/>
              </a:rPr>
              <a:t>or example, ‘plugging’ is commonly used, which is when children can be forced by an adult or another child to insert and carry drugs in their rectum or vagina. ( This is a common feature of county lines activity and a clear example of child sexual abuse. ) and also they found many children were both criminally and sexually exploited by the gangs or individual running the county line. They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also found examples where sexual violence was used as a form of punishment.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And</a:t>
            </a:r>
            <a:r>
              <a:rPr lang="en-GB" sz="1200" kern="1200" baseline="0" dirty="0" smtClean="0">
                <a:solidFill>
                  <a:schemeClr val="tx1"/>
                </a:solidFill>
                <a:effectLst/>
                <a:latin typeface="+mn-lt"/>
                <a:ea typeface="+mn-ea"/>
                <a:cs typeface="+mn-cs"/>
              </a:rPr>
              <a:t> all of the above can be identified in case files in Torbay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9E75903D-C6AF-4F80-9B26-4667525489A7}" type="slidenum">
              <a:rPr lang="en-GB" smtClean="0"/>
              <a:t>4</a:t>
            </a:fld>
            <a:endParaRPr lang="en-GB"/>
          </a:p>
        </p:txBody>
      </p:sp>
    </p:spTree>
    <p:extLst>
      <p:ext uri="{BB962C8B-B14F-4D97-AF65-F5344CB8AC3E}">
        <p14:creationId xmlns:p14="http://schemas.microsoft.com/office/powerpoint/2010/main" val="1202480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Shoplifting</a:t>
            </a:r>
            <a:endParaRPr lang="en-GB" dirty="0"/>
          </a:p>
        </p:txBody>
      </p:sp>
      <p:sp>
        <p:nvSpPr>
          <p:cNvPr id="4" name="Slide Number Placeholder 3"/>
          <p:cNvSpPr>
            <a:spLocks noGrp="1"/>
          </p:cNvSpPr>
          <p:nvPr>
            <p:ph type="sldNum" sz="quarter" idx="10"/>
          </p:nvPr>
        </p:nvSpPr>
        <p:spPr/>
        <p:txBody>
          <a:bodyPr/>
          <a:lstStyle/>
          <a:p>
            <a:fld id="{83E2D76E-07C5-496E-BB36-2712F7D399F3}" type="slidenum">
              <a:rPr lang="en-GB" smtClean="0"/>
              <a:t>5</a:t>
            </a:fld>
            <a:endParaRPr lang="en-GB"/>
          </a:p>
        </p:txBody>
      </p:sp>
    </p:spTree>
    <p:extLst>
      <p:ext uri="{BB962C8B-B14F-4D97-AF65-F5344CB8AC3E}">
        <p14:creationId xmlns:p14="http://schemas.microsoft.com/office/powerpoint/2010/main" val="3697870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dirty="0" smtClean="0"/>
              <a:t>Staging  fake robberies where the drugs and money concealed on the child are stolen by their own gang. </a:t>
            </a:r>
          </a:p>
          <a:p>
            <a:r>
              <a:rPr lang="en-GB" dirty="0" smtClean="0"/>
              <a:t> Gangs might also threaten the safety of their family or parents, including directly at their homes.  Younger siblings are often recruited through fear, violence and intimidation against the family of older exploited children.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Peer grooming is common and takes place in schools and via social media.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smtClean="0"/>
          </a:p>
          <a:p>
            <a:r>
              <a:rPr lang="en-GB" dirty="0" smtClean="0"/>
              <a:t>All criminally exploited children are at risk of neglect, emotional harm, sexual exploitation and abuse, as well as substance misuse and extreme forms of violence,</a:t>
            </a:r>
            <a:r>
              <a:rPr lang="en-GB" baseline="0" dirty="0" smtClean="0"/>
              <a:t> BUT this is often not abuse within the home, but as social workers our assessments continue to focus on parents ability to protect. </a:t>
            </a:r>
            <a:endParaRPr lang="en-GB" dirty="0" smtClean="0"/>
          </a:p>
          <a:p>
            <a:endParaRPr lang="en-GB" baseline="0" dirty="0" smtClean="0"/>
          </a:p>
          <a:p>
            <a:endParaRPr lang="en-GB" baseline="0" dirty="0" smtClean="0"/>
          </a:p>
          <a:p>
            <a:r>
              <a:rPr lang="en-GB" baseline="0" dirty="0" smtClean="0"/>
              <a:t>Freedom to make a choice – not scared that something bad will happen if they refuse –if they felt forced into a decision, then it is not consent.</a:t>
            </a:r>
          </a:p>
          <a:p>
            <a:endParaRPr lang="en-GB" baseline="0" dirty="0" smtClean="0"/>
          </a:p>
          <a:p>
            <a:r>
              <a:rPr lang="en-GB" baseline="0" dirty="0" smtClean="0"/>
              <a:t>Freedom is also affected by a power imbalance –age, status, </a:t>
            </a:r>
            <a:r>
              <a:rPr lang="en-GB" baseline="0" dirty="0" err="1" smtClean="0"/>
              <a:t>dependancy</a:t>
            </a:r>
            <a:r>
              <a:rPr lang="en-GB" baseline="0" dirty="0" smtClean="0"/>
              <a:t> (</a:t>
            </a:r>
            <a:r>
              <a:rPr lang="en-GB" baseline="0" dirty="0" err="1" smtClean="0"/>
              <a:t>eg</a:t>
            </a:r>
            <a:r>
              <a:rPr lang="en-GB" baseline="0" dirty="0" smtClean="0"/>
              <a:t> drugs/ </a:t>
            </a:r>
            <a:r>
              <a:rPr lang="en-GB" baseline="0" dirty="0" err="1" smtClean="0"/>
              <a:t>accomodation</a:t>
            </a:r>
            <a:r>
              <a:rPr lang="en-GB" baseline="0" dirty="0" smtClean="0"/>
              <a:t>/ affection). </a:t>
            </a:r>
          </a:p>
          <a:p>
            <a:endParaRPr lang="en-GB" baseline="0" dirty="0" smtClean="0"/>
          </a:p>
          <a:p>
            <a:r>
              <a:rPr lang="en-US" baseline="0" dirty="0" smtClean="0"/>
              <a:t>Having the freedom to consent means doing something because you WANT to, not because something or someone is pressuring you one way or the other.</a:t>
            </a:r>
          </a:p>
          <a:p>
            <a:endParaRPr lang="en-US" baseline="0" dirty="0" smtClean="0"/>
          </a:p>
          <a:p>
            <a:r>
              <a:rPr lang="en-US" baseline="0" dirty="0" smtClean="0"/>
              <a:t>Capacity is about whether you are physically and/or mentally able to make a choice and to understand the consequences of that choice. Can be influenced by a range of things including alcohol, drugs, learning difficulty, age –basically anything which means that you don’t fully understand what you are agreeing to.</a:t>
            </a:r>
            <a:endParaRPr lang="en-GB" baseline="0" dirty="0" smtClean="0"/>
          </a:p>
          <a:p>
            <a:endParaRPr lang="en-GB" baseline="0" dirty="0" smtClean="0"/>
          </a:p>
          <a:p>
            <a:r>
              <a:rPr lang="en-GB" baseline="0" dirty="0" err="1" smtClean="0"/>
              <a:t>Jonno</a:t>
            </a:r>
            <a:r>
              <a:rPr lang="en-GB" baseline="0" dirty="0" smtClean="0"/>
              <a:t> has been given £1000 worth of drugs by an elder in a local gang which he has been told to go and sell in Shrewsbury. He travels by train, having bought the ticket himself. </a:t>
            </a:r>
          </a:p>
          <a:p>
            <a:endParaRPr lang="en-GB" baseline="0" dirty="0" smtClean="0"/>
          </a:p>
          <a:p>
            <a:r>
              <a:rPr lang="en-GB" baseline="0" dirty="0" smtClean="0"/>
              <a:t>Has he been trafficked ? </a:t>
            </a:r>
          </a:p>
          <a:p>
            <a:endParaRPr lang="en-GB" baseline="0" dirty="0" smtClean="0"/>
          </a:p>
          <a:p>
            <a:r>
              <a:rPr lang="en-GB" baseline="0" dirty="0" smtClean="0"/>
              <a:t>The Modern Slavery Act 2015 states ‘A person commits an offence if the person arranges or facilitates the travel of another  person  with a view to that person being exploited’</a:t>
            </a:r>
          </a:p>
          <a:p>
            <a:endParaRPr lang="en-GB" baseline="0" dirty="0" smtClean="0"/>
          </a:p>
          <a:p>
            <a:r>
              <a:rPr lang="en-GB" baseline="0" dirty="0" smtClean="0"/>
              <a:t>County line gangs get children to deliver drugs around the country by using intimidation, debt bondage, violence and/or grooming.</a:t>
            </a:r>
          </a:p>
          <a:p>
            <a:r>
              <a:rPr lang="en-GB" baseline="0" dirty="0" smtClean="0"/>
              <a:t>The fact that children are sent to different locations within the United Kingdom to carry out tasks for the gangs means that this type of CCE falls within the legal definition of trafficking in the Modern Slavery Act 2015 </a:t>
            </a:r>
          </a:p>
          <a:p>
            <a:endParaRPr lang="en-GB" baseline="0" dirty="0" smtClean="0"/>
          </a:p>
          <a:p>
            <a:r>
              <a:rPr lang="en-GB" baseline="0" dirty="0" smtClean="0"/>
              <a:t>It may appear that young people have consented to certain elements of their abuse, but the grooming process (whether it be long or short) means that freedom and capacity are impaired and consent cannot be truly given. Often young people </a:t>
            </a:r>
            <a:r>
              <a:rPr lang="en-GB" baseline="0" dirty="0" err="1" smtClean="0"/>
              <a:t>wil</a:t>
            </a:r>
            <a:r>
              <a:rPr lang="en-GB" baseline="0" dirty="0" smtClean="0"/>
              <a:t> say that they consented –it is our job as professionals to see otherwise and advocate on their behalf.</a:t>
            </a:r>
          </a:p>
          <a:p>
            <a:endParaRPr lang="en-GB" baseline="0" dirty="0" smtClean="0"/>
          </a:p>
        </p:txBody>
      </p:sp>
      <p:sp>
        <p:nvSpPr>
          <p:cNvPr id="4" name="Slide Number Placeholder 3"/>
          <p:cNvSpPr>
            <a:spLocks noGrp="1"/>
          </p:cNvSpPr>
          <p:nvPr>
            <p:ph type="sldNum" sz="quarter" idx="10"/>
          </p:nvPr>
        </p:nvSpPr>
        <p:spPr/>
        <p:txBody>
          <a:bodyPr/>
          <a:lstStyle/>
          <a:p>
            <a:fld id="{C271760B-EBE2-421C-A800-E3D1B5FAEECB}" type="slidenum">
              <a:rPr lang="en-GB" smtClean="0"/>
              <a:t>6</a:t>
            </a:fld>
            <a:endParaRPr lang="en-GB"/>
          </a:p>
        </p:txBody>
      </p:sp>
    </p:spTree>
    <p:extLst>
      <p:ext uri="{BB962C8B-B14F-4D97-AF65-F5344CB8AC3E}">
        <p14:creationId xmlns:p14="http://schemas.microsoft.com/office/powerpoint/2010/main" val="1945327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term county lines is becoming widely recognised and used to describe situations where children or young people may be internally trafficked for the purpose of criminal exploitation.</a:t>
            </a: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‘County lines’ is the police term for urban gangs supplying drugs, mainly heroin and crack cocaine, to suburban areas, market and coastal towns,</a:t>
            </a:r>
            <a:r>
              <a:rPr lang="en-GB" baseline="0" dirty="0" smtClean="0"/>
              <a:t>  by using intimidation, debt bondage, violence and/or grooming.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 ‘county line’ describes a situation where an individual, or more frequently a gang, establishes and operates a telephone number in an area outside of their normal locality in order to sell drugs directly to users at street level. This generally involves a group from an urban area expanding their operations by crossing one or more police force boundaries to more rural areas, setting up a secure base and using runners to conduct day to day dealing.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County lines is one of the main generators of gang-related exploitation of children.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Trafficking and criminal exploitation are forms of abuse and therefore should be afforded a safeguarding response. </a:t>
            </a:r>
          </a:p>
          <a:p>
            <a:endParaRPr lang="en-GB" dirty="0" smtClean="0"/>
          </a:p>
          <a:p>
            <a:r>
              <a:rPr lang="en-GB" dirty="0" smtClean="0"/>
              <a:t>Often the visible symptoms of this abuse are responded to, meaning that many children and young people receive a criminal justice response, while their safeguarding needs are overlooked. </a:t>
            </a:r>
          </a:p>
          <a:p>
            <a:endParaRPr lang="en-GB" dirty="0" smtClean="0"/>
          </a:p>
          <a:p>
            <a:r>
              <a:rPr lang="en-GB" dirty="0" smtClean="0"/>
              <a:t>Criminal exploitation interlinks with a number of multiple vulnerabilities and offences, including the child or young person being exposed to, and/or being victim of, physical and emotional violence, neglect, sexual abuse and exploitation, modern day slavery and human trafficking, domestic abuse and missing episodes. </a:t>
            </a:r>
          </a:p>
          <a:p>
            <a:endParaRPr lang="en-GB" dirty="0" smtClean="0"/>
          </a:p>
          <a:p>
            <a:r>
              <a:rPr lang="en-GB" dirty="0" smtClean="0"/>
              <a:t>Criminal</a:t>
            </a:r>
            <a:r>
              <a:rPr lang="en-GB" baseline="0" dirty="0" smtClean="0"/>
              <a:t> exploitation can involve boys and girls from a very young age – it can also impact on adults specifically those with learning needs, disabilities or additional vulnerabilities. </a:t>
            </a:r>
          </a:p>
          <a:p>
            <a:endParaRPr lang="en-GB" baseline="0" dirty="0" smtClean="0"/>
          </a:p>
          <a:p>
            <a:r>
              <a:rPr lang="en-GB" baseline="0" dirty="0" smtClean="0"/>
              <a:t>Gangs utilise children because they are cheaper, more easily controlled and less likely to get picked up by the police. </a:t>
            </a:r>
          </a:p>
          <a:p>
            <a:endParaRPr lang="en-GB" baseline="0" dirty="0" smtClean="0"/>
          </a:p>
          <a:p>
            <a:r>
              <a:rPr lang="en-GB" baseline="0" dirty="0" smtClean="0"/>
              <a:t>The fact that children are sent to different locations within the United Kingdom to carry out tasks for the gangs means that this type of CCE falls within the legal definition of trafficking in the Modern Slavery Act 2015 (see below).</a:t>
            </a:r>
          </a:p>
          <a:p>
            <a:endParaRPr lang="en-GB" baseline="0" dirty="0" smtClean="0"/>
          </a:p>
          <a:p>
            <a:r>
              <a:rPr lang="en-GB" baseline="0" dirty="0" smtClean="0"/>
              <a:t> Where gangs have targeted a particular area, they typically use a local property, generally belonging to a vulnerable person, as a base for their activities (this is known as ‘cuckooing’) have we seen cuckooing in Torbay ? We have – a young person previously a victim of CSE, has been looked after but not eligible for leaving care support, becomes 18 goes into her own accommodation, has learning difficulties, continues to be exploited and her home becomes a cuckoo nest </a:t>
            </a:r>
          </a:p>
          <a:p>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83E2D76E-07C5-496E-BB36-2712F7D399F3}" type="slidenum">
              <a:rPr lang="en-GB" smtClean="0"/>
              <a:t>7</a:t>
            </a:fld>
            <a:endParaRPr lang="en-GB"/>
          </a:p>
        </p:txBody>
      </p:sp>
    </p:spTree>
    <p:extLst>
      <p:ext uri="{BB962C8B-B14F-4D97-AF65-F5344CB8AC3E}">
        <p14:creationId xmlns:p14="http://schemas.microsoft.com/office/powerpoint/2010/main" val="200590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E2D76E-07C5-496E-BB36-2712F7D399F3}" type="slidenum">
              <a:rPr lang="en-GB" smtClean="0"/>
              <a:t>8</a:t>
            </a:fld>
            <a:endParaRPr lang="en-GB"/>
          </a:p>
        </p:txBody>
      </p:sp>
    </p:spTree>
    <p:extLst>
      <p:ext uri="{BB962C8B-B14F-4D97-AF65-F5344CB8AC3E}">
        <p14:creationId xmlns:p14="http://schemas.microsoft.com/office/powerpoint/2010/main" val="4204786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E2D76E-07C5-496E-BB36-2712F7D399F3}" type="slidenum">
              <a:rPr lang="en-GB" smtClean="0"/>
              <a:t>9</a:t>
            </a:fld>
            <a:endParaRPr lang="en-GB"/>
          </a:p>
        </p:txBody>
      </p:sp>
    </p:spTree>
    <p:extLst>
      <p:ext uri="{BB962C8B-B14F-4D97-AF65-F5344CB8AC3E}">
        <p14:creationId xmlns:p14="http://schemas.microsoft.com/office/powerpoint/2010/main" val="1334572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CE4E10-4326-4A7F-B526-DAB6700E8C6B}"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1980723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CE4E10-4326-4A7F-B526-DAB6700E8C6B}"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35846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CE4E10-4326-4A7F-B526-DAB6700E8C6B}"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379365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CE4E10-4326-4A7F-B526-DAB6700E8C6B}"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2926535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E4E10-4326-4A7F-B526-DAB6700E8C6B}"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210234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CE4E10-4326-4A7F-B526-DAB6700E8C6B}" type="datetimeFigureOut">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29566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CE4E10-4326-4A7F-B526-DAB6700E8C6B}" type="datetimeFigureOut">
              <a:rPr lang="en-GB" smtClean="0"/>
              <a:t>11/03/2020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276344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CE4E10-4326-4A7F-B526-DAB6700E8C6B}" type="datetimeFigureOut">
              <a:rPr lang="en-GB" smtClean="0"/>
              <a:t>11/03/2020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262078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E4E10-4326-4A7F-B526-DAB6700E8C6B}" type="datetimeFigureOut">
              <a:rPr lang="en-GB" smtClean="0"/>
              <a:t>11/03/2020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73134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CE4E10-4326-4A7F-B526-DAB6700E8C6B}" type="datetimeFigureOut">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420502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CE4E10-4326-4A7F-B526-DAB6700E8C6B}" type="datetimeFigureOut">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03D0BB-A77F-49A6-84CF-36DC49FCB59F}" type="slidenum">
              <a:rPr lang="en-GB" smtClean="0"/>
              <a:t>‹#›</a:t>
            </a:fld>
            <a:endParaRPr lang="en-GB"/>
          </a:p>
        </p:txBody>
      </p:sp>
    </p:spTree>
    <p:extLst>
      <p:ext uri="{BB962C8B-B14F-4D97-AF65-F5344CB8AC3E}">
        <p14:creationId xmlns:p14="http://schemas.microsoft.com/office/powerpoint/2010/main" val="2183688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E4E10-4326-4A7F-B526-DAB6700E8C6B}" type="datetimeFigureOut">
              <a:rPr lang="en-GB" smtClean="0"/>
              <a:t>11/03/2020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3D0BB-A77F-49A6-84CF-36DC49FCB59F}" type="slidenum">
              <a:rPr lang="en-GB" smtClean="0"/>
              <a:t>‹#›</a:t>
            </a:fld>
            <a:endParaRPr lang="en-GB"/>
          </a:p>
        </p:txBody>
      </p:sp>
    </p:spTree>
    <p:extLst>
      <p:ext uri="{BB962C8B-B14F-4D97-AF65-F5344CB8AC3E}">
        <p14:creationId xmlns:p14="http://schemas.microsoft.com/office/powerpoint/2010/main" val="2144920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rian.mason@Torbay.gov.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http://www.torbaysport.com/images/cms/Torbay%20Council%20Website%20logo.jpg" TargetMode="External"/><Relationship Id="rId5" Type="http://schemas.openxmlformats.org/officeDocument/2006/relationships/image" Target="../media/image1.jpeg"/><Relationship Id="rId4" Type="http://schemas.openxmlformats.org/officeDocument/2006/relationships/hyperlink" Target="mailto:victoria.Fildew@Torbay.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http://www.torbaysport.com/images/cms/Torbay%20Council%20Website%20logo.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http://www.torbaysport.com/images/cms/Torbay%20Council%20Website%20logo.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http://www.torbaysport.com/images/cms/Torbay%20Council%20Website%20logo.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http://www.torbaysport.com/images/cms/Torbay%20Council%20Website%20logo.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http://www.torbaysport.com/images/cms/Torbay%20Council%20Website%20logo.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torbaysafeguarding.org.uk/workers/missing-cse/" TargetMode="External"/><Relationship Id="rId4" Type="http://schemas.openxmlformats.org/officeDocument/2006/relationships/image" Target="http://www.torbaysport.com/images/cms/Torbay%20Council%20Website%20logo.jpg"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devon-cornwall.police.uk/contact/contact-forms/partner-agency-information-sharing-form/" TargetMode="External"/><Relationship Id="rId3" Type="http://schemas.openxmlformats.org/officeDocument/2006/relationships/image" Target="../media/image2.jpeg"/><Relationship Id="rId7" Type="http://schemas.openxmlformats.org/officeDocument/2006/relationships/hyperlink" Target="https://www.gov.uk/government/publications/human-trafficking-victims-referral-and-assessment-forms/guidance-on-the-national-referral-mechanism-for-potential-adult-victims-of-modern-slavery-england-and-wal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torbaysafeguarding.org.uk/workers/missing-cse/" TargetMode="External"/><Relationship Id="rId5" Type="http://schemas.openxmlformats.org/officeDocument/2006/relationships/hyperlink" Target="http://www.torbaysafeguarding.org.uk/workers/hub/" TargetMode="External"/><Relationship Id="rId4" Type="http://schemas.openxmlformats.org/officeDocument/2006/relationships/image" Target="http://www.torbaysport.com/images/cms/Torbay%20Council%20Website%20logo.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10477500" cy="1541463"/>
          </a:xfrm>
          <a:solidFill>
            <a:schemeClr val="accent4">
              <a:lumMod val="60000"/>
              <a:lumOff val="40000"/>
            </a:schemeClr>
          </a:solidFill>
        </p:spPr>
        <p:txBody>
          <a:bodyPr>
            <a:normAutofit fontScale="90000"/>
          </a:bodyPr>
          <a:lstStyle/>
          <a:p>
            <a:r>
              <a:rPr lang="en-GB" dirty="0" smtClean="0">
                <a:solidFill>
                  <a:schemeClr val="accent1"/>
                </a:solidFill>
              </a:rPr>
              <a:t>Child Exploitation and Missing Children </a:t>
            </a:r>
            <a:endParaRPr lang="en-GB" dirty="0">
              <a:solidFill>
                <a:schemeClr val="accent1"/>
              </a:solidFill>
            </a:endParaRPr>
          </a:p>
        </p:txBody>
      </p:sp>
      <p:sp>
        <p:nvSpPr>
          <p:cNvPr id="3" name="Subtitle 2"/>
          <p:cNvSpPr>
            <a:spLocks noGrp="1"/>
          </p:cNvSpPr>
          <p:nvPr>
            <p:ph type="subTitle" idx="1"/>
          </p:nvPr>
        </p:nvSpPr>
        <p:spPr>
          <a:xfrm>
            <a:off x="1028700" y="1924050"/>
            <a:ext cx="10210800" cy="3975100"/>
          </a:xfrm>
        </p:spPr>
        <p:txBody>
          <a:bodyPr>
            <a:normAutofit/>
          </a:bodyPr>
          <a:lstStyle/>
          <a:p>
            <a:endParaRPr lang="en-GB" dirty="0" smtClean="0"/>
          </a:p>
          <a:p>
            <a:endParaRPr lang="en-GB" dirty="0"/>
          </a:p>
          <a:p>
            <a:r>
              <a:rPr lang="en-GB" dirty="0" smtClean="0"/>
              <a:t>Brian Mason</a:t>
            </a:r>
          </a:p>
          <a:p>
            <a:r>
              <a:rPr lang="en-GB" dirty="0" smtClean="0">
                <a:hlinkClick r:id="rId3"/>
              </a:rPr>
              <a:t>brian.mason@Torbay.gov.uk</a:t>
            </a:r>
            <a:r>
              <a:rPr lang="en-GB" dirty="0" smtClean="0"/>
              <a:t> </a:t>
            </a:r>
          </a:p>
          <a:p>
            <a:r>
              <a:rPr lang="en-GB" dirty="0" smtClean="0"/>
              <a:t>Victoria Fildew</a:t>
            </a:r>
          </a:p>
          <a:p>
            <a:r>
              <a:rPr lang="en-GB" dirty="0" smtClean="0">
                <a:hlinkClick r:id="rId4"/>
              </a:rPr>
              <a:t>victoria.Fildew@Torbay.gov.uk</a:t>
            </a:r>
            <a:endParaRPr lang="en-GB" dirty="0" smtClean="0"/>
          </a:p>
          <a:p>
            <a:endParaRPr lang="en-GB" dirty="0"/>
          </a:p>
          <a:p>
            <a:endParaRPr lang="en-GB" dirty="0" smtClean="0"/>
          </a:p>
        </p:txBody>
      </p:sp>
      <p:pic>
        <p:nvPicPr>
          <p:cNvPr id="1026" name="il_fi" descr="http://www.torbaysport.com/images/cms/Torbay%20Council%20Website%20logo.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9639300" y="5899150"/>
            <a:ext cx="2057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6992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Ofsted Dec 2019</a:t>
            </a:r>
            <a:endParaRPr lang="en-GB" dirty="0"/>
          </a:p>
        </p:txBody>
      </p:sp>
      <p:sp>
        <p:nvSpPr>
          <p:cNvPr id="3" name="Content Placeholder 2"/>
          <p:cNvSpPr>
            <a:spLocks noGrp="1"/>
          </p:cNvSpPr>
          <p:nvPr>
            <p:ph idx="1"/>
          </p:nvPr>
        </p:nvSpPr>
        <p:spPr/>
        <p:txBody>
          <a:bodyPr/>
          <a:lstStyle/>
          <a:p>
            <a:r>
              <a:rPr lang="en-GB" dirty="0"/>
              <a:t>Responses to exploited children remain under-developed. There is a lack of coordination with the police to understand the best way to disrupt connections between children and adults who are grooming them to sell drugs. Staff’s knowledge and understanding about national concerns regarding criminally exploited children or ‘county lines’ is limited. </a:t>
            </a:r>
          </a:p>
        </p:txBody>
      </p:sp>
    </p:spTree>
    <p:extLst>
      <p:ext uri="{BB962C8B-B14F-4D97-AF65-F5344CB8AC3E}">
        <p14:creationId xmlns:p14="http://schemas.microsoft.com/office/powerpoint/2010/main" val="701736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pPr algn="ctr"/>
            <a:r>
              <a:rPr lang="en-GB" dirty="0" smtClean="0"/>
              <a:t>Holistic responses to safeguarding adolescence </a:t>
            </a:r>
            <a:endParaRPr lang="en-GB" dirty="0"/>
          </a:p>
        </p:txBody>
      </p:sp>
      <p:sp>
        <p:nvSpPr>
          <p:cNvPr id="3" name="Content Placeholder 2"/>
          <p:cNvSpPr>
            <a:spLocks noGrp="1"/>
          </p:cNvSpPr>
          <p:nvPr>
            <p:ph idx="1"/>
          </p:nvPr>
        </p:nvSpPr>
        <p:spPr/>
        <p:txBody>
          <a:bodyPr/>
          <a:lstStyle/>
          <a:p>
            <a:pPr marL="0" indent="0">
              <a:buNone/>
            </a:pPr>
            <a:r>
              <a:rPr lang="en-GB" dirty="0" smtClean="0"/>
              <a:t>Research and evidence informs us that risks </a:t>
            </a:r>
            <a:r>
              <a:rPr lang="en-GB" dirty="0"/>
              <a:t>faced by young people during adolescence are more complex and wide-ranging than those faced by younger children and that young people during adolescence are more likely to be victims of multiple forms of risks. </a:t>
            </a:r>
            <a:endParaRPr lang="en-GB" dirty="0" smtClean="0"/>
          </a:p>
          <a:p>
            <a:pPr marL="0" indent="0">
              <a:buNone/>
            </a:pPr>
            <a:r>
              <a:rPr lang="en-GB" dirty="0" smtClean="0"/>
              <a:t>Young </a:t>
            </a:r>
            <a:r>
              <a:rPr lang="en-GB" dirty="0"/>
              <a:t>people going missing, for instance, or young people involved with ‘gangs’ (or criminally exploited groups) are more likely to experience forms of physical violence and/or sexual violence </a:t>
            </a:r>
            <a:endParaRPr lang="en-GB" dirty="0" smtClean="0"/>
          </a:p>
          <a:p>
            <a:pPr marL="0" indent="0">
              <a:buNone/>
            </a:pPr>
            <a:r>
              <a:rPr lang="en-GB" dirty="0" smtClean="0"/>
              <a:t>(</a:t>
            </a:r>
            <a:r>
              <a:rPr lang="en-GB" dirty="0"/>
              <a:t>Becket et al., 2013; </a:t>
            </a:r>
            <a:r>
              <a:rPr lang="en-GB" dirty="0" err="1"/>
              <a:t>Sturrock</a:t>
            </a:r>
            <a:r>
              <a:rPr lang="en-GB" dirty="0"/>
              <a:t> and Holmes, 2015). </a:t>
            </a:r>
          </a:p>
        </p:txBody>
      </p:sp>
      <p:pic>
        <p:nvPicPr>
          <p:cNvPr id="2050" name="il_fi" descr="http://www.torbaysport.com/images/cms/Torbay%20Council%20Website%20logo.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816420" y="5791200"/>
            <a:ext cx="2055812"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977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subTitle" idx="1"/>
          </p:nvPr>
        </p:nvSpPr>
        <p:spPr>
          <a:xfrm>
            <a:off x="780585" y="646771"/>
            <a:ext cx="9887415" cy="5307980"/>
          </a:xfrm>
        </p:spPr>
        <p:txBody>
          <a:bodyPr>
            <a:normAutofit/>
          </a:bodyPr>
          <a:lstStyle/>
          <a:p>
            <a:pPr marL="0" indent="0">
              <a:buNone/>
            </a:pPr>
            <a:r>
              <a:rPr lang="en-GB" sz="3600" dirty="0" smtClean="0"/>
              <a:t>Protecting children from criminal exploitation, human trafficking and modern slavery </a:t>
            </a:r>
            <a:endParaRPr lang="en-GB" sz="3600" dirty="0"/>
          </a:p>
          <a:p>
            <a:pPr marL="0" indent="0">
              <a:buNone/>
            </a:pPr>
            <a:r>
              <a:rPr lang="en-GB" sz="3600" dirty="0" smtClean="0"/>
              <a:t>an addendum to </a:t>
            </a:r>
          </a:p>
          <a:p>
            <a:pPr marL="0" indent="0">
              <a:buNone/>
            </a:pPr>
            <a:r>
              <a:rPr lang="en-GB" sz="3600" dirty="0" smtClean="0"/>
              <a:t>Time to listen – a joined up response to child sexual exploitation and missing children</a:t>
            </a:r>
          </a:p>
          <a:p>
            <a:pPr marL="0" indent="0">
              <a:buNone/>
            </a:pPr>
            <a:endParaRPr lang="en-GB" sz="3600" dirty="0"/>
          </a:p>
          <a:p>
            <a:r>
              <a:rPr lang="en-GB" dirty="0" smtClean="0">
                <a:effectLst/>
              </a:rPr>
              <a:t>Ofsted, Care Quality Commission, HM Inspectorate of Constabulary and HM Inspectorate of Probation (2016)</a:t>
            </a:r>
            <a:br>
              <a:rPr lang="en-GB" dirty="0" smtClean="0">
                <a:effectLst/>
              </a:rPr>
            </a:br>
            <a:endParaRPr lang="en-GB" dirty="0" smtClean="0"/>
          </a:p>
          <a:p>
            <a:endParaRPr lang="en-GB" dirty="0"/>
          </a:p>
        </p:txBody>
      </p:sp>
      <p:pic>
        <p:nvPicPr>
          <p:cNvPr id="2051" name="il_fi" descr="http://www.torbaysport.com/images/cms/Torbay%20Council%20Website%20logo.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205913" y="5719763"/>
            <a:ext cx="2057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4880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pPr algn="ctr"/>
            <a:r>
              <a:rPr lang="en-GB" dirty="0" smtClean="0">
                <a:solidFill>
                  <a:schemeClr val="accent1"/>
                </a:solidFill>
              </a:rPr>
              <a:t>Victim Blaming ? </a:t>
            </a:r>
            <a:endParaRPr lang="en-GB" dirty="0">
              <a:solidFill>
                <a:schemeClr val="accent1"/>
              </a:solidFill>
            </a:endParaRPr>
          </a:p>
        </p:txBody>
      </p:sp>
      <p:sp>
        <p:nvSpPr>
          <p:cNvPr id="3" name="Content Placeholder 2"/>
          <p:cNvSpPr>
            <a:spLocks noGrp="1"/>
          </p:cNvSpPr>
          <p:nvPr>
            <p:ph idx="1"/>
          </p:nvPr>
        </p:nvSpPr>
        <p:spPr/>
        <p:txBody>
          <a:bodyPr>
            <a:normAutofit/>
          </a:bodyPr>
          <a:lstStyle/>
          <a:p>
            <a:pPr marL="0" indent="0">
              <a:buNone/>
            </a:pPr>
            <a:r>
              <a:rPr lang="en-GB" b="1" dirty="0" smtClean="0"/>
              <a:t>..she is </a:t>
            </a:r>
            <a:r>
              <a:rPr lang="en-GB" b="1" dirty="0"/>
              <a:t>placing </a:t>
            </a:r>
            <a:r>
              <a:rPr lang="en-GB" b="1" dirty="0" smtClean="0"/>
              <a:t>herself at </a:t>
            </a:r>
            <a:r>
              <a:rPr lang="en-GB" b="1" dirty="0"/>
              <a:t>risk </a:t>
            </a:r>
            <a:endParaRPr lang="en-GB" b="1" dirty="0" smtClean="0"/>
          </a:p>
          <a:p>
            <a:pPr marL="0" indent="0">
              <a:buNone/>
            </a:pPr>
            <a:r>
              <a:rPr lang="en-GB" b="1" dirty="0" smtClean="0"/>
              <a:t>..continues </a:t>
            </a:r>
            <a:r>
              <a:rPr lang="en-GB" b="1" dirty="0"/>
              <a:t>with his missing episodes and exposing himself to risk of significant harm </a:t>
            </a:r>
            <a:endParaRPr lang="en-GB" b="1" dirty="0" smtClean="0"/>
          </a:p>
          <a:p>
            <a:pPr marL="0" indent="0">
              <a:buNone/>
            </a:pPr>
            <a:r>
              <a:rPr lang="en-GB" b="1" dirty="0" smtClean="0"/>
              <a:t>..shows </a:t>
            </a:r>
            <a:r>
              <a:rPr lang="en-GB" b="1" dirty="0"/>
              <a:t>a </a:t>
            </a:r>
            <a:r>
              <a:rPr lang="en-GB" b="1" dirty="0" smtClean="0"/>
              <a:t>disregard </a:t>
            </a:r>
            <a:r>
              <a:rPr lang="en-GB" b="1" dirty="0"/>
              <a:t>to anything </a:t>
            </a:r>
            <a:r>
              <a:rPr lang="en-GB" b="1" dirty="0" smtClean="0"/>
              <a:t>authoritative </a:t>
            </a:r>
            <a:r>
              <a:rPr lang="en-GB" b="1" dirty="0"/>
              <a:t>and so </a:t>
            </a:r>
            <a:r>
              <a:rPr lang="en-GB" b="1" dirty="0" smtClean="0"/>
              <a:t>has no </a:t>
            </a:r>
            <a:r>
              <a:rPr lang="en-GB" b="1" dirty="0"/>
              <a:t>concerns about going missing </a:t>
            </a:r>
            <a:r>
              <a:rPr lang="en-GB" b="1" dirty="0" smtClean="0"/>
              <a:t>or understands </a:t>
            </a:r>
            <a:r>
              <a:rPr lang="en-GB" b="1" dirty="0"/>
              <a:t>the dangers of </a:t>
            </a:r>
            <a:r>
              <a:rPr lang="en-GB" b="1" dirty="0" smtClean="0"/>
              <a:t>it</a:t>
            </a:r>
          </a:p>
          <a:p>
            <a:pPr marL="0" indent="0">
              <a:buNone/>
            </a:pPr>
            <a:r>
              <a:rPr lang="en-GB" b="1" dirty="0" smtClean="0"/>
              <a:t>..chooses to engage in risky activities.</a:t>
            </a:r>
          </a:p>
          <a:p>
            <a:pPr marL="0" indent="0">
              <a:buNone/>
            </a:pPr>
            <a:r>
              <a:rPr lang="en-GB" b="1" dirty="0" smtClean="0"/>
              <a:t>..associates with gang nominals</a:t>
            </a:r>
          </a:p>
          <a:p>
            <a:pPr marL="0" indent="0">
              <a:buNone/>
            </a:pPr>
            <a:r>
              <a:rPr lang="en-GB" b="1" dirty="0" smtClean="0"/>
              <a:t>..makes poor lifestyle choices</a:t>
            </a:r>
          </a:p>
        </p:txBody>
      </p:sp>
      <p:pic>
        <p:nvPicPr>
          <p:cNvPr id="10242" name="il_fi" descr="http://www.torbaysport.com/images/cms/Torbay%20Council%20Website%20logo.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296400" y="5540375"/>
            <a:ext cx="2057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2629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pPr algn="ctr"/>
            <a:r>
              <a:rPr lang="en-GB" dirty="0" smtClean="0">
                <a:solidFill>
                  <a:schemeClr val="accent1"/>
                </a:solidFill>
              </a:rPr>
              <a:t>Grooming and Coercion </a:t>
            </a:r>
            <a:endParaRPr lang="en-GB" dirty="0">
              <a:solidFill>
                <a:schemeClr val="accent1"/>
              </a:solidFill>
            </a:endParaRPr>
          </a:p>
        </p:txBody>
      </p:sp>
      <p:sp>
        <p:nvSpPr>
          <p:cNvPr id="6" name="Content Placeholder 5"/>
          <p:cNvSpPr>
            <a:spLocks noGrp="1"/>
          </p:cNvSpPr>
          <p:nvPr>
            <p:ph idx="1"/>
          </p:nvPr>
        </p:nvSpPr>
        <p:spPr/>
        <p:txBody>
          <a:bodyPr>
            <a:normAutofit/>
          </a:bodyPr>
          <a:lstStyle/>
          <a:p>
            <a:pPr marL="0" indent="0">
              <a:buNone/>
            </a:pPr>
            <a:r>
              <a:rPr lang="en-GB" dirty="0"/>
              <a:t>Gangs often use threats, coercion and violence to force children to do what they want.  They punish gang members for making mistakes or failing to meet drugs sales targets.  The punishments are extremely violent such as stabbings, anal injuries caused by jagged </a:t>
            </a:r>
            <a:r>
              <a:rPr lang="en-GB" dirty="0" smtClean="0"/>
              <a:t>objects. </a:t>
            </a:r>
            <a:r>
              <a:rPr lang="en-GB" dirty="0"/>
              <a:t>Gangs may also trick children into getting into their debt, for example, by giving them a mobile phone only to later demand repayment for the cost of the phone. The child will then be in ‘debt bondage’ to the gang, owing it labour or services as security for the repayment for the debt or other obligation.   </a:t>
            </a:r>
          </a:p>
          <a:p>
            <a:pPr marL="0" indent="0">
              <a:buNone/>
            </a:pPr>
            <a:r>
              <a:rPr lang="en-GB" dirty="0"/>
              <a:t> </a:t>
            </a:r>
          </a:p>
        </p:txBody>
      </p:sp>
      <p:pic>
        <p:nvPicPr>
          <p:cNvPr id="5122" name="il_fi" descr="http://www.torbaysport.com/images/cms/Torbay%20Council%20Website%20logo.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472613" y="5791200"/>
            <a:ext cx="2057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227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4956"/>
            <a:ext cx="10668000" cy="1325563"/>
          </a:xfrm>
          <a:solidFill>
            <a:schemeClr val="accent4">
              <a:lumMod val="40000"/>
              <a:lumOff val="60000"/>
            </a:schemeClr>
          </a:solidFill>
        </p:spPr>
        <p:txBody>
          <a:bodyPr/>
          <a:lstStyle/>
          <a:p>
            <a:pPr algn="ctr"/>
            <a:r>
              <a:rPr lang="en-GB" dirty="0" smtClean="0">
                <a:solidFill>
                  <a:schemeClr val="accent1"/>
                </a:solidFill>
              </a:rPr>
              <a:t>Definition of County Lines </a:t>
            </a:r>
            <a:endParaRPr lang="en-GB"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dirty="0"/>
              <a:t>The Home Office Serious Violence Crime Strategy April 2018 defines Child Criminal Exploitation occurring </a:t>
            </a:r>
            <a:r>
              <a:rPr lang="en-GB" dirty="0" smtClean="0"/>
              <a:t>where</a:t>
            </a:r>
          </a:p>
          <a:p>
            <a:pPr marL="0" indent="0">
              <a:buNone/>
            </a:pPr>
            <a:r>
              <a:rPr lang="en-GB" dirty="0" smtClean="0"/>
              <a:t> </a:t>
            </a:r>
            <a:r>
              <a:rPr lang="en-GB" dirty="0"/>
              <a:t>an individual or group takes advantage of an imbalance of power to coerce, control, manipulate or deceive a child or young person under the age of 18 into any criminal activity </a:t>
            </a:r>
            <a:endParaRPr lang="en-GB" dirty="0" smtClean="0"/>
          </a:p>
          <a:p>
            <a:pPr marL="514350" indent="-514350">
              <a:buAutoNum type="alphaLcParenBoth"/>
            </a:pPr>
            <a:r>
              <a:rPr lang="en-GB" dirty="0" smtClean="0"/>
              <a:t>in </a:t>
            </a:r>
            <a:r>
              <a:rPr lang="en-GB" dirty="0"/>
              <a:t>exchange for something the victim needs or wants, and/or </a:t>
            </a:r>
            <a:endParaRPr lang="en-GB" dirty="0" smtClean="0"/>
          </a:p>
          <a:p>
            <a:pPr marL="514350" indent="-514350">
              <a:buAutoNum type="alphaLcParenBoth"/>
            </a:pPr>
            <a:r>
              <a:rPr lang="en-GB" dirty="0" smtClean="0"/>
              <a:t> </a:t>
            </a:r>
            <a:r>
              <a:rPr lang="en-GB" dirty="0"/>
              <a:t>for the financial or other advantage of the perpetrator or facilitator and/or </a:t>
            </a:r>
          </a:p>
          <a:p>
            <a:pPr marL="514350" indent="-514350">
              <a:buAutoNum type="alphaLcParenBoth"/>
            </a:pPr>
            <a:r>
              <a:rPr lang="en-GB" dirty="0" smtClean="0"/>
              <a:t>through </a:t>
            </a:r>
            <a:r>
              <a:rPr lang="en-GB" dirty="0"/>
              <a:t>violence or the threat of violence. The victim may have been criminally exploited even if the activity appears consensual. Child Criminal Exploitation does not always involve physical contact; it can also occur through the use of technology.</a:t>
            </a:r>
          </a:p>
          <a:p>
            <a:endParaRPr lang="en-GB" dirty="0"/>
          </a:p>
          <a:p>
            <a:endParaRPr lang="en-GB" dirty="0"/>
          </a:p>
        </p:txBody>
      </p:sp>
      <p:pic>
        <p:nvPicPr>
          <p:cNvPr id="3075" name="il_fi" descr="http://www.torbaysport.com/images/cms/Torbay%20Council%20Website%20logo.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605963" y="5791200"/>
            <a:ext cx="2057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369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512"/>
            <a:ext cx="10515600" cy="1325563"/>
          </a:xfrm>
          <a:solidFill>
            <a:schemeClr val="accent4">
              <a:lumMod val="40000"/>
              <a:lumOff val="60000"/>
            </a:schemeClr>
          </a:solidFill>
        </p:spPr>
        <p:txBody>
          <a:bodyPr/>
          <a:lstStyle/>
          <a:p>
            <a:pPr algn="ctr"/>
            <a:r>
              <a:rPr lang="en-GB" dirty="0" smtClean="0">
                <a:solidFill>
                  <a:schemeClr val="accent1"/>
                </a:solidFill>
              </a:rPr>
              <a:t>Multi Agency Mechanisms</a:t>
            </a:r>
            <a:endParaRPr lang="en-GB" dirty="0">
              <a:solidFill>
                <a:schemeClr val="accent1"/>
              </a:solidFill>
            </a:endParaRPr>
          </a:p>
        </p:txBody>
      </p:sp>
      <p:pic>
        <p:nvPicPr>
          <p:cNvPr id="11266" name="il_fi" descr="http://www.torbaysport.com/images/cms/Torbay%20Council%20Website%20logo.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296400" y="5791200"/>
            <a:ext cx="2057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idx="1"/>
          </p:nvPr>
        </p:nvSpPr>
        <p:spPr/>
        <p:txBody>
          <a:bodyPr>
            <a:normAutofit/>
          </a:bodyPr>
          <a:lstStyle/>
          <a:p>
            <a:r>
              <a:rPr lang="en-GB" dirty="0" smtClean="0"/>
              <a:t>Triage Meetings</a:t>
            </a:r>
          </a:p>
          <a:p>
            <a:endParaRPr lang="en-GB" dirty="0"/>
          </a:p>
          <a:p>
            <a:r>
              <a:rPr lang="en-GB" dirty="0" smtClean="0"/>
              <a:t>Child Exploitation and Missing Operational Group (CEMOG)</a:t>
            </a:r>
          </a:p>
          <a:p>
            <a:endParaRPr lang="en-GB" dirty="0"/>
          </a:p>
          <a:p>
            <a:pPr marL="0" indent="0">
              <a:buNone/>
            </a:pPr>
            <a:r>
              <a:rPr lang="en-GB" dirty="0" smtClean="0"/>
              <a:t>Multi Agency Child Exploitation (MACE)</a:t>
            </a:r>
          </a:p>
          <a:p>
            <a:r>
              <a:rPr lang="en-GB" dirty="0">
                <a:hlinkClick r:id="rId5"/>
              </a:rPr>
              <a:t>http://www.torbaysafeguarding.org.uk/workers/missing-cse</a:t>
            </a:r>
            <a:r>
              <a:rPr lang="en-GB" dirty="0" smtClean="0">
                <a:hlinkClick r:id="rId5"/>
              </a:rPr>
              <a:t>/</a:t>
            </a:r>
            <a:endParaRPr lang="en-GB" dirty="0" smtClean="0"/>
          </a:p>
          <a:p>
            <a:endParaRPr lang="en-GB" dirty="0" smtClean="0"/>
          </a:p>
          <a:p>
            <a:r>
              <a:rPr lang="en-GB" dirty="0" smtClean="0"/>
              <a:t>Strategy Meetings</a:t>
            </a:r>
            <a:endParaRPr lang="en-GB" dirty="0"/>
          </a:p>
        </p:txBody>
      </p:sp>
    </p:spTree>
    <p:extLst>
      <p:ext uri="{BB962C8B-B14F-4D97-AF65-F5344CB8AC3E}">
        <p14:creationId xmlns:p14="http://schemas.microsoft.com/office/powerpoint/2010/main" val="1437703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0513"/>
            <a:ext cx="10515600" cy="743158"/>
          </a:xfrm>
          <a:solidFill>
            <a:schemeClr val="accent4">
              <a:lumMod val="40000"/>
              <a:lumOff val="60000"/>
            </a:schemeClr>
          </a:solidFill>
        </p:spPr>
        <p:txBody>
          <a:bodyPr/>
          <a:lstStyle/>
          <a:p>
            <a:pPr algn="ctr"/>
            <a:r>
              <a:rPr lang="en-GB" dirty="0" smtClean="0">
                <a:solidFill>
                  <a:schemeClr val="accent1"/>
                </a:solidFill>
              </a:rPr>
              <a:t>Sharing Information</a:t>
            </a:r>
            <a:endParaRPr lang="en-GB" dirty="0">
              <a:solidFill>
                <a:schemeClr val="accent1"/>
              </a:solidFill>
            </a:endParaRPr>
          </a:p>
        </p:txBody>
      </p:sp>
      <p:pic>
        <p:nvPicPr>
          <p:cNvPr id="11266" name="il_fi" descr="http://www.torbaysport.com/images/cms/Torbay%20Council%20Website%20logo.jpg"/>
          <p:cNvPicPr>
            <a:picLocks noChangeAspect="1" noChangeArrowheads="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10359887" y="6225623"/>
            <a:ext cx="1686339" cy="63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idx="1"/>
          </p:nvPr>
        </p:nvSpPr>
        <p:spPr>
          <a:xfrm>
            <a:off x="838200" y="1267446"/>
            <a:ext cx="10515600" cy="5274365"/>
          </a:xfrm>
        </p:spPr>
        <p:txBody>
          <a:bodyPr>
            <a:normAutofit fontScale="85000" lnSpcReduction="20000"/>
          </a:bodyPr>
          <a:lstStyle/>
          <a:p>
            <a:r>
              <a:rPr lang="en-GB" sz="2400" dirty="0" smtClean="0"/>
              <a:t>MASH</a:t>
            </a:r>
          </a:p>
          <a:p>
            <a:pPr marL="0" indent="0">
              <a:buNone/>
            </a:pPr>
            <a:r>
              <a:rPr lang="en-GB" sz="2400" u="sng" dirty="0">
                <a:hlinkClick r:id="rId5"/>
              </a:rPr>
              <a:t>http://www.torbaysafeguarding.org.uk/workers/hub/</a:t>
            </a:r>
            <a:endParaRPr lang="en-GB" sz="2400" dirty="0"/>
          </a:p>
          <a:p>
            <a:pPr marL="0" indent="0">
              <a:buNone/>
            </a:pPr>
            <a:endParaRPr lang="en-GB" sz="2400" dirty="0"/>
          </a:p>
          <a:p>
            <a:r>
              <a:rPr lang="en-GB" sz="2400" dirty="0" smtClean="0"/>
              <a:t>Exploitation Screening Tool</a:t>
            </a:r>
          </a:p>
          <a:p>
            <a:pPr marL="0" indent="0">
              <a:buNone/>
            </a:pPr>
            <a:r>
              <a:rPr lang="en-GB" sz="2400" u="sng" dirty="0" smtClean="0">
                <a:hlinkClick r:id="rId6"/>
              </a:rPr>
              <a:t>http</a:t>
            </a:r>
            <a:r>
              <a:rPr lang="en-GB" sz="2400" u="sng" dirty="0">
                <a:hlinkClick r:id="rId6"/>
              </a:rPr>
              <a:t>://www.torbaysafeguarding.org.uk/workers/missing-cse/</a:t>
            </a:r>
            <a:endParaRPr lang="en-GB" sz="2400" dirty="0"/>
          </a:p>
          <a:p>
            <a:pPr marL="0" indent="0">
              <a:buNone/>
            </a:pPr>
            <a:r>
              <a:rPr lang="en-GB" sz="2400" dirty="0"/>
              <a:t> </a:t>
            </a:r>
          </a:p>
          <a:p>
            <a:r>
              <a:rPr lang="en-GB" sz="2400" dirty="0" smtClean="0"/>
              <a:t>Multi Agency Child Exploitation (MACE)</a:t>
            </a:r>
          </a:p>
          <a:p>
            <a:pPr marL="0" indent="0">
              <a:buNone/>
            </a:pPr>
            <a:r>
              <a:rPr lang="en-GB" sz="2400" dirty="0">
                <a:hlinkClick r:id="rId6"/>
              </a:rPr>
              <a:t>http://www.torbaysafeguarding.org.uk/workers/missing-cse</a:t>
            </a:r>
            <a:r>
              <a:rPr lang="en-GB" sz="2400" dirty="0" smtClean="0">
                <a:hlinkClick r:id="rId6"/>
              </a:rPr>
              <a:t>/</a:t>
            </a:r>
            <a:endParaRPr lang="en-GB" sz="2400" dirty="0" smtClean="0"/>
          </a:p>
          <a:p>
            <a:pPr marL="0" indent="0">
              <a:buNone/>
            </a:pPr>
            <a:endParaRPr lang="en-GB" sz="2400" dirty="0"/>
          </a:p>
          <a:p>
            <a:r>
              <a:rPr lang="en-GB" sz="2400" dirty="0" smtClean="0"/>
              <a:t>NRM</a:t>
            </a:r>
          </a:p>
          <a:p>
            <a:pPr marL="0" indent="0">
              <a:buNone/>
            </a:pPr>
            <a:r>
              <a:rPr lang="en-GB" sz="2400" dirty="0">
                <a:hlinkClick r:id="rId7"/>
              </a:rPr>
              <a:t>https://</a:t>
            </a:r>
            <a:r>
              <a:rPr lang="en-GB" sz="2400" dirty="0" smtClean="0">
                <a:hlinkClick r:id="rId7"/>
              </a:rPr>
              <a:t>www.gov.uk/government/publications/human-trafficking-victims-referral-and-assessment-forms/guidance-on-the-national-referral-mechanism-for-potential-adult-victims-of-modern-slavery-england-and-wales</a:t>
            </a:r>
            <a:r>
              <a:rPr lang="en-GB" sz="2400" dirty="0" smtClean="0"/>
              <a:t> </a:t>
            </a:r>
            <a:endParaRPr lang="en-GB" sz="2400" dirty="0"/>
          </a:p>
          <a:p>
            <a:r>
              <a:rPr lang="en-GB" sz="2400" dirty="0" smtClean="0"/>
              <a:t>Partner Agency Information Sharing form</a:t>
            </a:r>
          </a:p>
          <a:p>
            <a:pPr marL="0" indent="0">
              <a:buNone/>
            </a:pPr>
            <a:r>
              <a:rPr lang="en-GB" sz="2400" u="sng" dirty="0">
                <a:hlinkClick r:id="rId8"/>
              </a:rPr>
              <a:t>https://www.devon-cornwall.police.uk/contact/contact-forms/partner-agency-information-sharing-form/</a:t>
            </a:r>
            <a:endParaRPr lang="en-GB" sz="2400" dirty="0"/>
          </a:p>
          <a:p>
            <a:endParaRPr lang="en-GB" sz="2400" dirty="0"/>
          </a:p>
        </p:txBody>
      </p:sp>
    </p:spTree>
    <p:extLst>
      <p:ext uri="{BB962C8B-B14F-4D97-AF65-F5344CB8AC3E}">
        <p14:creationId xmlns:p14="http://schemas.microsoft.com/office/powerpoint/2010/main" val="3049147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TotalTime>
  <Words>2237</Words>
  <Application>Microsoft Office PowerPoint</Application>
  <PresentationFormat>Widescreen</PresentationFormat>
  <Paragraphs>142</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Child Exploitation and Missing Children </vt:lpstr>
      <vt:lpstr>Ofsted Dec 2019</vt:lpstr>
      <vt:lpstr>Holistic responses to safeguarding adolescence </vt:lpstr>
      <vt:lpstr>PowerPoint Presentation</vt:lpstr>
      <vt:lpstr>Victim Blaming ? </vt:lpstr>
      <vt:lpstr>Grooming and Coercion </vt:lpstr>
      <vt:lpstr>Definition of County Lines </vt:lpstr>
      <vt:lpstr>Multi Agency Mechanisms</vt:lpstr>
      <vt:lpstr>Sharing Information</vt:lpstr>
    </vt:vector>
  </TitlesOfParts>
  <Company>Walsall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Whitmore</dc:creator>
  <cp:lastModifiedBy>Cooper, Nadia</cp:lastModifiedBy>
  <cp:revision>26</cp:revision>
  <cp:lastPrinted>2019-01-09T12:37:22Z</cp:lastPrinted>
  <dcterms:created xsi:type="dcterms:W3CDTF">2019-01-03T12:19:02Z</dcterms:created>
  <dcterms:modified xsi:type="dcterms:W3CDTF">2020-03-11T11:06:00Z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-1584074047</vt:i4>
  </property>
  <property fmtid="{D5CDD505-2E9C-101B-9397-08002B2CF9AE}" pid="3" name="_NewReviewCycle">
    <vt:lpwstr/>
  </property>
  <property fmtid="{D5CDD505-2E9C-101B-9397-08002B2CF9AE}" pid="4" name="_EmailSubject">
    <vt:lpwstr>Presentation</vt:lpwstr>
  </property>
  <property fmtid="{D5CDD505-2E9C-101B-9397-08002B2CF9AE}" pid="5" name="_AuthorEmail">
    <vt:lpwstr>Brian.Mason@torbay.gov.uk</vt:lpwstr>
  </property>
  <property fmtid="{D5CDD505-2E9C-101B-9397-08002B2CF9AE}" pid="6" name="_AuthorEmailDisplayName">
    <vt:lpwstr>Mason, Brian</vt:lpwstr>
  </property>
</Properties>
</file>